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media/image2.jpg" ContentType="image/png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4"/>
  </p:sldMasterIdLst>
  <p:notesMasterIdLst>
    <p:notesMasterId r:id="rId18"/>
  </p:notesMasterIdLst>
  <p:sldIdLst>
    <p:sldId id="282" r:id="rId5"/>
    <p:sldId id="270" r:id="rId6"/>
    <p:sldId id="296" r:id="rId7"/>
    <p:sldId id="302" r:id="rId8"/>
    <p:sldId id="303" r:id="rId9"/>
    <p:sldId id="287" r:id="rId10"/>
    <p:sldId id="305" r:id="rId11"/>
    <p:sldId id="293" r:id="rId12"/>
    <p:sldId id="284" r:id="rId13"/>
    <p:sldId id="297" r:id="rId14"/>
    <p:sldId id="304" r:id="rId15"/>
    <p:sldId id="279" r:id="rId16"/>
    <p:sldId id="300" r:id="rId17"/>
  </p:sldIdLst>
  <p:sldSz cx="9144000" cy="6858000" type="screen4x3"/>
  <p:notesSz cx="7023100" cy="93091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84856" autoAdjust="0"/>
  </p:normalViewPr>
  <p:slideViewPr>
    <p:cSldViewPr snapToGrid="0">
      <p:cViewPr varScale="1">
        <p:scale>
          <a:sx n="91" d="100"/>
          <a:sy n="91" d="100"/>
        </p:scale>
        <p:origin x="552" y="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343" cy="467072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8132" y="0"/>
            <a:ext cx="3043343" cy="467072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r">
              <a:defRPr sz="1200"/>
            </a:lvl1pPr>
          </a:lstStyle>
          <a:p>
            <a:fld id="{76735359-3BB4-4102-B1FE-DDA888982A13}" type="datetimeFigureOut">
              <a:rPr lang="en-US" smtClean="0"/>
              <a:t>2/2/2024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17638" y="1163638"/>
            <a:ext cx="4187825" cy="31416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324" tIns="46662" rIns="93324" bIns="46662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2310" y="4480004"/>
            <a:ext cx="5618480" cy="3665458"/>
          </a:xfrm>
          <a:prstGeom prst="rect">
            <a:avLst/>
          </a:prstGeom>
        </p:spPr>
        <p:txBody>
          <a:bodyPr vert="horz" lIns="93324" tIns="46662" rIns="93324" bIns="46662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2030"/>
            <a:ext cx="3043343" cy="467071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8132" y="8842030"/>
            <a:ext cx="3043343" cy="467071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r">
              <a:defRPr sz="1200"/>
            </a:lvl1pPr>
          </a:lstStyle>
          <a:p>
            <a:fld id="{396A68AA-2ED3-4476-A516-8E09022159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41865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6A68AA-2ED3-4476-A516-8E0902215965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663257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6A68AA-2ED3-4476-A516-8E0902215965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933824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6A68AA-2ED3-4476-A516-8E0902215965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384564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6A68AA-2ED3-4476-A516-8E0902215965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34218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6A68AA-2ED3-4476-A516-8E0902215965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825173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6A68AA-2ED3-4476-A516-8E0902215965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825173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6A68AA-2ED3-4476-A516-8E0902215965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082181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6A68AA-2ED3-4476-A516-8E0902215965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213454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6A68AA-2ED3-4476-A516-8E0902215965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040308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6A68AA-2ED3-4476-A516-8E0902215965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502898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6A68AA-2ED3-4476-A516-8E0902215965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933824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6A68AA-2ED3-4476-A516-8E0902215965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75250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60" y="758952"/>
            <a:ext cx="75438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5038" y="4455620"/>
            <a:ext cx="75438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F68E2-58F2-4D09-BE8B-E3BD06533059}" type="datetimeFigureOut">
              <a:rPr lang="en-US" dirty="0"/>
              <a:t>2/2/2024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2D6473-DF6D-4702-B328-E0DD40540A4E}" type="datetimeFigureOut">
              <a:rPr lang="en-US" dirty="0"/>
              <a:t>2/2/2024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414779"/>
            <a:ext cx="1971675" cy="575742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414778"/>
            <a:ext cx="5800725" cy="5757422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6F7E3A-B166-407D-9866-32884E7D5B37}" type="datetimeFigureOut">
              <a:rPr lang="en-US" dirty="0"/>
              <a:t>2/2/2024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8FC5F6-F338-4AE4-BB23-26385BCFC423}" type="datetimeFigureOut">
              <a:rPr lang="en-US" dirty="0"/>
              <a:t>2/2/2024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3E31D-E2AB-40D1-8B51-AFA5AFEF393A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758952"/>
            <a:ext cx="75438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4453128"/>
            <a:ext cx="75438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BB0C4-6273-4C6E-B9BD-2EDC30F1CD52}" type="datetimeFigureOut">
              <a:rPr lang="en-US" dirty="0"/>
              <a:t>2/2/2024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59" y="1845734"/>
            <a:ext cx="370332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440" y="1845735"/>
            <a:ext cx="370332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AB4D41-86C1-4908-B66A-0B50CEB3BF29}" type="datetimeFigureOut">
              <a:rPr lang="en-US" dirty="0"/>
              <a:t>2/2/2024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" y="2582334"/>
            <a:ext cx="3703320" cy="337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44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2582334"/>
            <a:ext cx="3703320" cy="337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426E2C-56C1-4E0D-A793-0088A7FDD37E}" type="datetimeFigureOut">
              <a:rPr lang="en-US" dirty="0"/>
              <a:t>2/2/2024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C39B41-D8B5-4052-B551-9B5525EAA8B6}" type="datetimeFigureOut">
              <a:rPr lang="en-US" dirty="0"/>
              <a:t>2/2/2024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4136C-8742-45B2-AF27-D93DF72833A9}" type="datetimeFigureOut">
              <a:rPr lang="en-US" dirty="0"/>
              <a:t>2/2/2024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3" y="0"/>
            <a:ext cx="3038093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3030053" y="0"/>
            <a:ext cx="48006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594359"/>
            <a:ext cx="24003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00450" y="731520"/>
            <a:ext cx="4869180" cy="5257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2926080"/>
            <a:ext cx="24003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49134" y="6459786"/>
            <a:ext cx="1963883" cy="365125"/>
          </a:xfrm>
        </p:spPr>
        <p:txBody>
          <a:bodyPr/>
          <a:lstStyle>
            <a:lvl1pPr algn="l">
              <a:defRPr/>
            </a:lvl1pPr>
          </a:lstStyle>
          <a:p>
            <a:fld id="{32ABBEA6-7C60-4B02-AE87-00D78D8422AF}" type="datetimeFigureOut">
              <a:rPr lang="en-US" dirty="0"/>
              <a:t>2/2/2024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00450" y="6459786"/>
            <a:ext cx="348615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9141619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2" y="491507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5074920"/>
            <a:ext cx="7584948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" y="0"/>
            <a:ext cx="9143989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2960" y="5907023"/>
            <a:ext cx="7584948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CAD897-D46E-4AD2-BD9B-49DD3E640873}" type="datetimeFigureOut">
              <a:rPr lang="en-US" dirty="0"/>
              <a:t>2/2/2024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9144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9144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845734"/>
            <a:ext cx="75438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1" y="6459786"/>
            <a:ext cx="18542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98624D31-43A5-475A-80CF-332C9F6DCF35}" type="datetimeFigureOut">
              <a:rPr lang="en-US" dirty="0"/>
              <a:t>2/2/2024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64639" y="6459786"/>
            <a:ext cx="36171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25344" y="6459786"/>
            <a:ext cx="9840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895149" y="1737845"/>
            <a:ext cx="74752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gi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lendale.edu/about-gcc/college-police/contact-form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6000" dirty="0"/>
              <a:t>Campus Safety Plan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5038" y="4455619"/>
            <a:ext cx="7543800" cy="1522099"/>
          </a:xfrm>
        </p:spPr>
        <p:txBody>
          <a:bodyPr>
            <a:normAutofit/>
          </a:bodyPr>
          <a:lstStyle/>
          <a:p>
            <a:endParaRPr lang="en-US" sz="1800" dirty="0">
              <a:solidFill>
                <a:schemeClr val="tx1"/>
              </a:solidFill>
            </a:endParaRPr>
          </a:p>
          <a:p>
            <a:pPr algn="ctr"/>
            <a:r>
              <a:rPr lang="en-US" sz="1800" dirty="0">
                <a:solidFill>
                  <a:schemeClr val="tx1"/>
                </a:solidFill>
              </a:rPr>
              <a:t>Gary J. Montecuollo</a:t>
            </a:r>
          </a:p>
          <a:p>
            <a:pPr algn="ctr"/>
            <a:r>
              <a:rPr lang="en-US" sz="1800" dirty="0">
                <a:solidFill>
                  <a:schemeClr val="tx1"/>
                </a:solidFill>
              </a:rPr>
              <a:t>Chief of pol</a:t>
            </a:r>
            <a:r>
              <a:rPr lang="en-US" sz="2000" dirty="0">
                <a:solidFill>
                  <a:schemeClr val="tx1"/>
                </a:solidFill>
              </a:rPr>
              <a:t>ice</a:t>
            </a:r>
          </a:p>
          <a:p>
            <a:endParaRPr lang="en-US" sz="2000" dirty="0">
              <a:solidFill>
                <a:schemeClr val="tx1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F1150A1-618B-4B14-B666-6194932DAB2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52709" y="326359"/>
            <a:ext cx="2398949" cy="3102641"/>
          </a:xfrm>
          <a:prstGeom prst="rect">
            <a:avLst/>
          </a:prstGeom>
        </p:spPr>
      </p:pic>
      <p:pic>
        <p:nvPicPr>
          <p:cNvPr id="7" name="Picture 2" descr="LOGO | Glendale Community College">
            <a:extLst>
              <a:ext uri="{FF2B5EF4-FFF2-40B4-BE49-F238E27FC236}">
                <a16:creationId xmlns:a16="http://schemas.microsoft.com/office/drawing/2014/main" id="{7C492FEE-ECF1-4526-B749-91F976DA41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551" y="693915"/>
            <a:ext cx="3810000" cy="1771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7897022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Future Safety Precaution Goals.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77672" y="1944522"/>
            <a:ext cx="7993666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800" dirty="0"/>
              <a:t>Investigative Process Streamlined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800" dirty="0"/>
              <a:t>Area-C Collaboration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800" dirty="0"/>
              <a:t>Emergency Notification Upgrade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800" dirty="0"/>
              <a:t>Signage and Roadway Repair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800" dirty="0"/>
              <a:t>Equipment Upgrade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800" dirty="0"/>
              <a:t>Vehicle Fleet Upgrade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800" dirty="0"/>
              <a:t>Terrorism Liaison Officers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800" dirty="0"/>
              <a:t>Technology Upgrade with GPD</a:t>
            </a:r>
          </a:p>
          <a:p>
            <a:pPr lvl="1"/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53925867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286605"/>
            <a:ext cx="7543800" cy="1351126"/>
          </a:xfrm>
        </p:spPr>
        <p:txBody>
          <a:bodyPr>
            <a:normAutofit/>
          </a:bodyPr>
          <a:lstStyle/>
          <a:p>
            <a:r>
              <a:rPr lang="en-US" sz="4400" dirty="0"/>
              <a:t>Future Safety Precaution Goals…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18118" y="1798210"/>
            <a:ext cx="7753483" cy="4339832"/>
          </a:xfrm>
        </p:spPr>
        <p:txBody>
          <a:bodyPr>
            <a:normAutofit fontScale="55000" lnSpcReduction="20000"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5800" dirty="0"/>
              <a:t>Emergency planning and full scale exercises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5800" dirty="0"/>
              <a:t>Hiring for vacant Police Officer positions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5800" dirty="0"/>
              <a:t> Hiring for Communications and Records Specialist vacancies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5800" dirty="0"/>
              <a:t> Increased security cameras for the campus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5800" dirty="0"/>
              <a:t> Emergency Procedures Guide update</a:t>
            </a:r>
          </a:p>
          <a:p>
            <a:pPr lvl="0">
              <a:buFont typeface="Arial" panose="020B0604020202020204" pitchFamily="34" charset="0"/>
              <a:buChar char="•"/>
            </a:pPr>
            <a:r>
              <a:rPr lang="en-US" sz="5800" dirty="0"/>
              <a:t>Update AED’s on campus locations.  </a:t>
            </a:r>
          </a:p>
          <a:p>
            <a:pPr marL="0" lvl="0" indent="0">
              <a:buNone/>
            </a:pPr>
            <a:br>
              <a:rPr lang="en-US" b="1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36907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29874" y="2606722"/>
            <a:ext cx="2852185" cy="277982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/>
              <a:t>Safety a Collaborative Process – Requires Integration of Resources</a:t>
            </a:r>
          </a:p>
        </p:txBody>
      </p:sp>
      <p:sp>
        <p:nvSpPr>
          <p:cNvPr id="7" name="Rectangle 6"/>
          <p:cNvSpPr/>
          <p:nvPr/>
        </p:nvSpPr>
        <p:spPr>
          <a:xfrm>
            <a:off x="6823881" y="4094177"/>
            <a:ext cx="199257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/>
              <a:t>Training</a:t>
            </a:r>
          </a:p>
        </p:txBody>
      </p:sp>
      <p:sp>
        <p:nvSpPr>
          <p:cNvPr id="9" name="Rectangle 8"/>
          <p:cNvSpPr/>
          <p:nvPr/>
        </p:nvSpPr>
        <p:spPr>
          <a:xfrm>
            <a:off x="797009" y="4068403"/>
            <a:ext cx="3609739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/>
              <a:t>Networking,</a:t>
            </a:r>
          </a:p>
          <a:p>
            <a:r>
              <a:rPr lang="en-US" sz="2800" dirty="0"/>
              <a:t>Resources</a:t>
            </a:r>
          </a:p>
        </p:txBody>
      </p:sp>
      <p:sp>
        <p:nvSpPr>
          <p:cNvPr id="12" name="Rectangle 11"/>
          <p:cNvSpPr/>
          <p:nvPr/>
        </p:nvSpPr>
        <p:spPr>
          <a:xfrm>
            <a:off x="6231524" y="2852989"/>
            <a:ext cx="220743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/>
              <a:t>Emergency Plans</a:t>
            </a:r>
          </a:p>
        </p:txBody>
      </p:sp>
      <p:sp>
        <p:nvSpPr>
          <p:cNvPr id="14" name="Rectangle 13"/>
          <p:cNvSpPr/>
          <p:nvPr/>
        </p:nvSpPr>
        <p:spPr>
          <a:xfrm>
            <a:off x="797009" y="2816822"/>
            <a:ext cx="221246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/>
              <a:t>Campus Input</a:t>
            </a:r>
          </a:p>
        </p:txBody>
      </p:sp>
      <p:sp>
        <p:nvSpPr>
          <p:cNvPr id="20" name="Up Arrow 19"/>
          <p:cNvSpPr/>
          <p:nvPr/>
        </p:nvSpPr>
        <p:spPr>
          <a:xfrm rot="5400000">
            <a:off x="2354612" y="3040706"/>
            <a:ext cx="306356" cy="76808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Up Arrow 17"/>
          <p:cNvSpPr/>
          <p:nvPr/>
        </p:nvSpPr>
        <p:spPr>
          <a:xfrm rot="16200000">
            <a:off x="5559475" y="2737258"/>
            <a:ext cx="306356" cy="76808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Up Arrow 18"/>
          <p:cNvSpPr/>
          <p:nvPr/>
        </p:nvSpPr>
        <p:spPr>
          <a:xfrm rot="16200000">
            <a:off x="6212921" y="3937256"/>
            <a:ext cx="306356" cy="76808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Up Arrow 22"/>
          <p:cNvSpPr/>
          <p:nvPr/>
        </p:nvSpPr>
        <p:spPr>
          <a:xfrm rot="5400000">
            <a:off x="3008697" y="4380208"/>
            <a:ext cx="306356" cy="76808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146643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82" name="Rectangle 2"/>
          <p:cNvSpPr>
            <a:spLocks noChangeArrowheads="1"/>
          </p:cNvSpPr>
          <p:nvPr/>
        </p:nvSpPr>
        <p:spPr bwMode="auto">
          <a:xfrm>
            <a:off x="685800" y="380999"/>
            <a:ext cx="7772400" cy="10520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 anchor="b"/>
          <a:lstStyle>
            <a:lvl1pPr algn="l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algn="l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algn="l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algn="l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algn="l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defRPr/>
            </a:pPr>
            <a:r>
              <a:rPr lang="en-US" altLang="en-US" sz="6000" i="1" dirty="0">
                <a:solidFill>
                  <a:schemeClr val="tx2"/>
                </a:solidFill>
                <a:latin typeface="+mn-lt"/>
                <a:cs typeface="Arial" panose="020B0604020202020204" pitchFamily="34" charset="0"/>
              </a:rPr>
              <a:t>Summary</a:t>
            </a:r>
          </a:p>
        </p:txBody>
      </p:sp>
      <p:sp>
        <p:nvSpPr>
          <p:cNvPr id="174083" name="Rectangle 3"/>
          <p:cNvSpPr>
            <a:spLocks noChangeArrowheads="1"/>
          </p:cNvSpPr>
          <p:nvPr/>
        </p:nvSpPr>
        <p:spPr bwMode="auto">
          <a:xfrm>
            <a:off x="685800" y="1883392"/>
            <a:ext cx="7772400" cy="4189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/>
          <a:lstStyle>
            <a:lvl1pPr marL="342900" indent="-3429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457200" indent="-457200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/>
            </a:pPr>
            <a:r>
              <a:rPr lang="en-US" altLang="en-US" sz="2800" dirty="0">
                <a:latin typeface="+mn-lt"/>
                <a:cs typeface="Arial" panose="020B0604020202020204" pitchFamily="34" charset="0"/>
              </a:rPr>
              <a:t>Access and transparency </a:t>
            </a:r>
            <a:br>
              <a:rPr lang="en-US" altLang="en-US" sz="2800" dirty="0">
                <a:latin typeface="+mn-lt"/>
                <a:cs typeface="Arial" panose="020B0604020202020204" pitchFamily="34" charset="0"/>
              </a:rPr>
            </a:br>
            <a:r>
              <a:rPr lang="en-US" altLang="en-US" sz="2800" i="1" dirty="0">
                <a:latin typeface="+mn-lt"/>
                <a:cs typeface="Arial" panose="020B0604020202020204" pitchFamily="34" charset="0"/>
              </a:rPr>
              <a:t>(active process) </a:t>
            </a:r>
          </a:p>
          <a:p>
            <a:pPr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/>
            </a:pPr>
            <a:r>
              <a:rPr lang="en-US" altLang="en-US" sz="2800" dirty="0">
                <a:cs typeface="Arial" panose="020B0604020202020204" pitchFamily="34" charset="0"/>
              </a:rPr>
              <a:t>Collaboration with stakeholders – in advance</a:t>
            </a:r>
            <a:endParaRPr lang="en-US" altLang="en-US" sz="2800" i="1" dirty="0">
              <a:latin typeface="+mn-lt"/>
              <a:cs typeface="Arial" panose="020B0604020202020204" pitchFamily="34" charset="0"/>
            </a:endParaRPr>
          </a:p>
          <a:p>
            <a:pPr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/>
            </a:pPr>
            <a:r>
              <a:rPr lang="en-US" altLang="en-US" sz="2800" i="1" dirty="0">
                <a:latin typeface="+mn-lt"/>
                <a:cs typeface="Arial" panose="020B0604020202020204" pitchFamily="34" charset="0"/>
              </a:rPr>
              <a:t>Utilize Evidence Based Policing and Research </a:t>
            </a:r>
          </a:p>
          <a:p>
            <a:pPr marL="457200" indent="-457200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/>
            </a:pPr>
            <a:r>
              <a:rPr lang="en-US" altLang="en-US" sz="2800" dirty="0">
                <a:cs typeface="Arial" panose="020B0604020202020204" pitchFamily="34" charset="0"/>
              </a:rPr>
              <a:t>Communication is essential </a:t>
            </a:r>
          </a:p>
          <a:p>
            <a:pPr marL="400050" lvl="1" indent="0">
              <a:spcBef>
                <a:spcPct val="20000"/>
              </a:spcBef>
              <a:buClr>
                <a:schemeClr val="tx2"/>
              </a:buClr>
              <a:defRPr/>
            </a:pPr>
            <a:r>
              <a:rPr lang="en-US" altLang="en-US" sz="2800" dirty="0">
                <a:cs typeface="Arial" panose="020B0604020202020204" pitchFamily="34" charset="0"/>
              </a:rPr>
              <a:t>  </a:t>
            </a:r>
            <a:r>
              <a:rPr lang="en-US" altLang="en-US" sz="2800" i="1" dirty="0">
                <a:cs typeface="Arial" panose="020B0604020202020204" pitchFamily="34" charset="0"/>
              </a:rPr>
              <a:t> (education, notification, reporting)</a:t>
            </a:r>
            <a:endParaRPr lang="en-US" altLang="en-US" sz="2800" dirty="0">
              <a:latin typeface="+mn-lt"/>
              <a:cs typeface="Arial" panose="020B0604020202020204" pitchFamily="34" charset="0"/>
            </a:endParaRPr>
          </a:p>
          <a:p>
            <a:pPr marL="457200" indent="-457200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/>
            </a:pPr>
            <a:r>
              <a:rPr lang="en-US" altLang="en-US" sz="2800" dirty="0">
                <a:cs typeface="Arial" panose="020B0604020202020204" pitchFamily="34" charset="0"/>
              </a:rPr>
              <a:t>Not immune to crime or emergencies – preparation is the key</a:t>
            </a:r>
            <a:br>
              <a:rPr lang="en-US" altLang="en-US" sz="2800" dirty="0">
                <a:cs typeface="Arial" panose="020B0604020202020204" pitchFamily="34" charset="0"/>
              </a:rPr>
            </a:br>
            <a:r>
              <a:rPr lang="en-US" altLang="en-US" sz="2800" dirty="0">
                <a:cs typeface="Arial" panose="020B0604020202020204" pitchFamily="34" charset="0"/>
              </a:rPr>
              <a:t>											</a:t>
            </a:r>
            <a:r>
              <a:rPr lang="en-US" altLang="en-US" sz="1600" i="1" dirty="0">
                <a:cs typeface="Arial" panose="020B0604020202020204" pitchFamily="34" charset="0"/>
              </a:rPr>
              <a:t>Revised January, 2024</a:t>
            </a:r>
          </a:p>
          <a:p>
            <a:pPr marL="0" indent="0">
              <a:spcBef>
                <a:spcPct val="20000"/>
              </a:spcBef>
              <a:buClr>
                <a:schemeClr val="tx2"/>
              </a:buClr>
              <a:defRPr/>
            </a:pPr>
            <a:r>
              <a:rPr lang="en-US" altLang="en-US" sz="2800" dirty="0">
                <a:latin typeface="+mn-lt"/>
                <a:cs typeface="Arial" panose="020B0604020202020204" pitchFamily="34" charset="0"/>
              </a:rPr>
              <a:t> </a:t>
            </a:r>
            <a:endParaRPr lang="en-US" altLang="en-US" sz="2800" dirty="0">
              <a:cs typeface="Arial" panose="020B0604020202020204" pitchFamily="34" charset="0"/>
            </a:endParaRPr>
          </a:p>
          <a:p>
            <a:pPr marL="457200" lvl="1" indent="0">
              <a:spcBef>
                <a:spcPct val="20000"/>
              </a:spcBef>
              <a:buClr>
                <a:schemeClr val="tx2"/>
              </a:buClr>
              <a:defRPr/>
            </a:pPr>
            <a:endParaRPr lang="en-US" alt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6442423"/>
      </p:ext>
    </p:extLst>
  </p:cSld>
  <p:clrMapOvr>
    <a:masterClrMapping/>
  </p:clrMapOvr>
  <p:transition spd="slow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Overview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956441" y="1659966"/>
            <a:ext cx="6053959" cy="44670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/>
              <a:t>Campus Safety Mission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/>
              <a:t>Availability/Location of College Police 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/>
              <a:t>How to Contact Us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/>
              <a:t>Safety and Security Structure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/>
              <a:t>Safety and Security Roles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/>
              <a:t>Past Safety Actions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/>
              <a:t>Future Safety Precaution Goals 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/>
              <a:t>Summary</a:t>
            </a:r>
          </a:p>
        </p:txBody>
      </p:sp>
    </p:spTree>
    <p:extLst>
      <p:ext uri="{BB962C8B-B14F-4D97-AF65-F5344CB8AC3E}">
        <p14:creationId xmlns:p14="http://schemas.microsoft.com/office/powerpoint/2010/main" val="11934844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Mission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822960" y="2059359"/>
            <a:ext cx="7217454" cy="32571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US" sz="2800" dirty="0"/>
              <a:t>Commitment to student learning and success</a:t>
            </a:r>
          </a:p>
          <a:p>
            <a:pPr marL="457200" indent="-45720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US" sz="2800" dirty="0"/>
              <a:t> Service to the campus community  -  </a:t>
            </a:r>
          </a:p>
          <a:p>
            <a:pPr>
              <a:lnSpc>
                <a:spcPct val="150000"/>
              </a:lnSpc>
            </a:pPr>
            <a:r>
              <a:rPr lang="en-US" sz="2800" dirty="0"/>
              <a:t>      public safety emphasis</a:t>
            </a:r>
          </a:p>
          <a:p>
            <a:pPr marL="457200" indent="-45720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US" sz="2800" dirty="0"/>
              <a:t>Commitment to community based policing and interaction with stakeholders. </a:t>
            </a:r>
          </a:p>
        </p:txBody>
      </p:sp>
    </p:spTree>
    <p:extLst>
      <p:ext uri="{BB962C8B-B14F-4D97-AF65-F5344CB8AC3E}">
        <p14:creationId xmlns:p14="http://schemas.microsoft.com/office/powerpoint/2010/main" val="39868209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Availability/Location of College Police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822959" y="1737360"/>
            <a:ext cx="7742972" cy="39035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dirty="0"/>
              <a:t>College Police is available 365 days a year.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Located on the Verdugo Campus inside </a:t>
            </a:r>
            <a:br>
              <a:rPr lang="en-US" sz="2800" dirty="0"/>
            </a:br>
            <a:r>
              <a:rPr lang="en-US" sz="2800" dirty="0"/>
              <a:t>Sierra Madre Building Room 153. </a:t>
            </a:r>
            <a:br>
              <a:rPr lang="en-US" sz="2800" dirty="0"/>
            </a:br>
            <a:r>
              <a:rPr lang="en-US" sz="2800" dirty="0"/>
              <a:t>(</a:t>
            </a:r>
            <a:r>
              <a:rPr lang="en-US" sz="2000" i="1" dirty="0"/>
              <a:t>outdoor lobby phone is also available</a:t>
            </a:r>
            <a:r>
              <a:rPr lang="en-US" sz="2800" dirty="0"/>
              <a:t>).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sz="2800" dirty="0"/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sz="2800" dirty="0"/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sz="2800" dirty="0"/>
          </a:p>
        </p:txBody>
      </p:sp>
      <p:pic>
        <p:nvPicPr>
          <p:cNvPr id="4" name="Picture 1">
            <a:extLst>
              <a:ext uri="{FF2B5EF4-FFF2-40B4-BE49-F238E27FC236}">
                <a16:creationId xmlns:a16="http://schemas.microsoft.com/office/drawing/2014/main" id="{1779F8C2-CCE2-4117-87AC-7ACD716CC0D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6665" y="3266043"/>
            <a:ext cx="3239267" cy="23748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705033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How to Contact Us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169802" y="1659965"/>
            <a:ext cx="75438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Emergencies: </a:t>
            </a:r>
          </a:p>
          <a:p>
            <a:r>
              <a:rPr lang="en-US" sz="2400" dirty="0"/>
              <a:t>	Campus phone X 4000</a:t>
            </a:r>
            <a:br>
              <a:rPr lang="en-US" sz="2400" dirty="0"/>
            </a:br>
            <a:r>
              <a:rPr lang="en-US" sz="2400" dirty="0"/>
              <a:t>	Direct dial 818 551-4911</a:t>
            </a:r>
          </a:p>
          <a:p>
            <a:r>
              <a:rPr lang="en-US" sz="2400" dirty="0"/>
              <a:t>	On Campus Call-Boxes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General </a:t>
            </a:r>
          </a:p>
          <a:p>
            <a:r>
              <a:rPr lang="en-US" sz="2400" dirty="0"/>
              <a:t>	Campus Phone X 5205</a:t>
            </a:r>
            <a:br>
              <a:rPr lang="en-US" sz="2400" dirty="0"/>
            </a:br>
            <a:r>
              <a:rPr lang="en-US" sz="2400" dirty="0"/>
              <a:t>	Direct dial 818 551-5205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In Person:</a:t>
            </a:r>
          </a:p>
          <a:p>
            <a:r>
              <a:rPr lang="en-US" sz="2400" dirty="0"/>
              <a:t>	Verdugo Campus Sierra Madre Building Room 153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Online:</a:t>
            </a:r>
          </a:p>
          <a:p>
            <a:r>
              <a:rPr lang="en-US" sz="2400" dirty="0">
                <a:hlinkClick r:id="rId3"/>
              </a:rPr>
              <a:t>https://www.glendale.edu/about-gcc/college- police/contact-form</a:t>
            </a:r>
            <a:r>
              <a:rPr lang="en-US" sz="2400" dirty="0"/>
              <a:t> 	</a:t>
            </a:r>
          </a:p>
        </p:txBody>
      </p:sp>
      <p:pic>
        <p:nvPicPr>
          <p:cNvPr id="4" name="Picture 1">
            <a:extLst>
              <a:ext uri="{FF2B5EF4-FFF2-40B4-BE49-F238E27FC236}">
                <a16:creationId xmlns:a16="http://schemas.microsoft.com/office/drawing/2014/main" id="{623ED431-87F3-4208-ACA3-D56FA77B561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3034" y="1849150"/>
            <a:ext cx="2092216" cy="27896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374792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Safety and Security Structure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817689"/>
            <a:ext cx="7543800" cy="4333969"/>
          </a:xfrm>
        </p:spPr>
        <p:txBody>
          <a:bodyPr>
            <a:normAutofit fontScale="62500" lnSpcReduction="20000"/>
          </a:bodyPr>
          <a:lstStyle/>
          <a:p>
            <a:endParaRPr lang="en-US" sz="3400" u="sng" dirty="0"/>
          </a:p>
          <a:p>
            <a:pPr>
              <a:buFont typeface="Arial" panose="020B0604020202020204" pitchFamily="34" charset="0"/>
              <a:buChar char="•"/>
            </a:pPr>
            <a:r>
              <a:rPr lang="en-US" sz="3400" dirty="0"/>
              <a:t> </a:t>
            </a:r>
            <a:r>
              <a:rPr lang="en-US" sz="4000" dirty="0"/>
              <a:t>1 Chief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4000" dirty="0"/>
              <a:t> 2 Sergeants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4000" dirty="0"/>
              <a:t> 9 Officers (includes 1 Corporal)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4000" dirty="0"/>
              <a:t> 3 Dispatchers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4000" dirty="0"/>
              <a:t> 10 Cadets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4000" dirty="0"/>
              <a:t> 15,000 -18,000 Students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4000" dirty="0"/>
              <a:t> 1,200 Employees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4000" dirty="0"/>
              <a:t> 3 campuses</a:t>
            </a:r>
          </a:p>
          <a:p>
            <a:pPr marL="0" indent="0">
              <a:buNone/>
            </a:pPr>
            <a:r>
              <a:rPr lang="en-US" sz="2800" dirty="0"/>
              <a:t> </a:t>
            </a:r>
            <a:endParaRPr lang="en-US" dirty="0"/>
          </a:p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59104" y="2006221"/>
            <a:ext cx="3425589" cy="3956906"/>
          </a:xfrm>
        </p:spPr>
        <p:txBody>
          <a:bodyPr>
            <a:normAutofit fontScale="62500" lnSpcReduction="20000"/>
          </a:bodyPr>
          <a:lstStyle/>
          <a:p>
            <a:pPr marL="201168" lvl="1" indent="0">
              <a:buNone/>
            </a:pPr>
            <a:r>
              <a:rPr lang="en-US" sz="2800" b="1" dirty="0"/>
              <a:t>   </a:t>
            </a:r>
            <a:endParaRPr lang="en-US" sz="2800" dirty="0"/>
          </a:p>
          <a:p>
            <a:pPr lvl="1"/>
            <a:endParaRPr lang="en-US" sz="2800" dirty="0"/>
          </a:p>
          <a:p>
            <a:pPr lvl="1"/>
            <a:endParaRPr lang="en-US" dirty="0"/>
          </a:p>
          <a:p>
            <a:pPr marL="201168" lvl="1" indent="0">
              <a:buNone/>
            </a:pPr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35580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Safety and Security Roles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 flipH="1" flipV="1">
            <a:off x="-1334813" y="6857999"/>
            <a:ext cx="2549464" cy="1308539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en-US" sz="2800" dirty="0"/>
              <a:t> </a:t>
            </a:r>
            <a:endParaRPr lang="en-US" dirty="0"/>
          </a:p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" y="1737361"/>
            <a:ext cx="7889034" cy="4520703"/>
          </a:xfrm>
        </p:spPr>
        <p:txBody>
          <a:bodyPr>
            <a:normAutofit fontScale="62500" lnSpcReduction="20000"/>
          </a:bodyPr>
          <a:lstStyle/>
          <a:p>
            <a:pPr marL="201168" lvl="1" indent="0">
              <a:buNone/>
            </a:pPr>
            <a:endParaRPr lang="en-US" sz="2800" dirty="0"/>
          </a:p>
          <a:p>
            <a:pPr lvl="1"/>
            <a:r>
              <a:rPr lang="en-US" sz="3400" dirty="0"/>
              <a:t>Enforcement of criminal law and college policies</a:t>
            </a:r>
          </a:p>
          <a:p>
            <a:pPr lvl="1"/>
            <a:r>
              <a:rPr lang="en-US" sz="3400" dirty="0"/>
              <a:t>Response to calls for service</a:t>
            </a:r>
          </a:p>
          <a:p>
            <a:pPr lvl="1"/>
            <a:r>
              <a:rPr lang="en-US" sz="3400" dirty="0"/>
              <a:t>Observe, respond and mitigate safety &amp; security issues</a:t>
            </a:r>
          </a:p>
          <a:p>
            <a:pPr lvl="1"/>
            <a:r>
              <a:rPr lang="en-US" sz="3400" dirty="0"/>
              <a:t>Safety presentations to students and employees</a:t>
            </a:r>
          </a:p>
          <a:p>
            <a:pPr lvl="1"/>
            <a:r>
              <a:rPr lang="en-US" sz="3400" dirty="0"/>
              <a:t>Ongoing P.O.S.T training (Peace Officer Standards and Training)</a:t>
            </a:r>
          </a:p>
          <a:p>
            <a:pPr lvl="1"/>
            <a:r>
              <a:rPr lang="en-US" sz="3400" dirty="0"/>
              <a:t>Emergency preparedness training &amp; presentations</a:t>
            </a:r>
          </a:p>
          <a:p>
            <a:pPr lvl="1"/>
            <a:r>
              <a:rPr lang="en-US" sz="3400" dirty="0"/>
              <a:t>Evacuation and earthquake drills</a:t>
            </a:r>
          </a:p>
          <a:p>
            <a:pPr lvl="1"/>
            <a:r>
              <a:rPr lang="en-US" sz="3400" dirty="0"/>
              <a:t>Training Campus Security Authorities (CSA’s)</a:t>
            </a:r>
          </a:p>
          <a:p>
            <a:pPr lvl="1"/>
            <a:r>
              <a:rPr lang="en-US" sz="3400" dirty="0"/>
              <a:t>Investigation liaison with local law enforcement</a:t>
            </a:r>
          </a:p>
          <a:p>
            <a:pPr lvl="1"/>
            <a:r>
              <a:rPr lang="en-US" sz="3400" dirty="0"/>
              <a:t>Networking/training exercises with law enforcement partners for active violence incidents</a:t>
            </a:r>
          </a:p>
          <a:p>
            <a:pPr lvl="1"/>
            <a:r>
              <a:rPr lang="en-US" sz="3400" dirty="0"/>
              <a:t>Police Advisory Committee </a:t>
            </a:r>
          </a:p>
          <a:p>
            <a:pPr lvl="1"/>
            <a:r>
              <a:rPr lang="en-US" sz="3400" dirty="0"/>
              <a:t>Assist and collaborate training for de-escalation, mental health and workplace safety</a:t>
            </a:r>
          </a:p>
          <a:p>
            <a:pPr lvl="1"/>
            <a:endParaRPr lang="en-US" sz="2800" dirty="0"/>
          </a:p>
          <a:p>
            <a:pPr lvl="1"/>
            <a:endParaRPr lang="en-US" sz="2800" dirty="0"/>
          </a:p>
          <a:p>
            <a:pPr lvl="1"/>
            <a:endParaRPr lang="en-US" sz="2800" dirty="0"/>
          </a:p>
          <a:p>
            <a:pPr lvl="1"/>
            <a:endParaRPr lang="en-US" sz="2800" dirty="0"/>
          </a:p>
          <a:p>
            <a:pPr lvl="1"/>
            <a:endParaRPr lang="en-US" sz="2800" dirty="0"/>
          </a:p>
          <a:p>
            <a:pPr lvl="1"/>
            <a:endParaRPr lang="en-US" dirty="0"/>
          </a:p>
          <a:p>
            <a:pPr marL="201168" lvl="1" indent="0">
              <a:buNone/>
            </a:pPr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007651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Past Safety Actions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39839" y="1874506"/>
            <a:ext cx="8293953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endParaRPr lang="en-US" sz="2800" dirty="0"/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800" dirty="0"/>
              <a:t>MOU Update and Implementation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endParaRPr lang="en-US" sz="2800" dirty="0"/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800" dirty="0"/>
              <a:t>Hiring and Training Police Dept. Staff 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endParaRPr lang="en-US" sz="2800" dirty="0"/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800" dirty="0"/>
              <a:t>Training College Community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endParaRPr lang="en-US" sz="2800" dirty="0"/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800" dirty="0"/>
              <a:t>Behavioral Management Team</a:t>
            </a:r>
          </a:p>
          <a:p>
            <a:pPr lvl="1"/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262536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286605"/>
            <a:ext cx="7543800" cy="1351126"/>
          </a:xfrm>
        </p:spPr>
        <p:txBody>
          <a:bodyPr/>
          <a:lstStyle/>
          <a:p>
            <a:r>
              <a:rPr lang="en-US" dirty="0"/>
              <a:t>Past Safety Actions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00099" y="1727067"/>
            <a:ext cx="7543801" cy="4844328"/>
          </a:xfrm>
        </p:spPr>
        <p:txBody>
          <a:bodyPr>
            <a:normAutofit fontScale="32500" lnSpcReduction="20000"/>
          </a:bodyPr>
          <a:lstStyle/>
          <a:p>
            <a:pPr marL="457200" lvl="0" indent="-457200">
              <a:buFont typeface="+mj-lt"/>
              <a:buAutoNum type="arabicPeriod"/>
            </a:pPr>
            <a:endParaRPr lang="en-US" sz="2800" dirty="0"/>
          </a:p>
          <a:p>
            <a:pPr lvl="0">
              <a:buFont typeface="Arial" panose="020B0604020202020204" pitchFamily="34" charset="0"/>
              <a:buChar char="•"/>
            </a:pPr>
            <a:r>
              <a:rPr lang="en-US" sz="6700" dirty="0"/>
              <a:t>Locking systems for classrooms and offices</a:t>
            </a:r>
            <a:br>
              <a:rPr lang="en-US" sz="6700" dirty="0"/>
            </a:br>
            <a:endParaRPr lang="en-US" sz="6700" dirty="0"/>
          </a:p>
          <a:p>
            <a:pPr lvl="0">
              <a:buFont typeface="Arial" panose="020B0604020202020204" pitchFamily="34" charset="0"/>
              <a:buChar char="•"/>
            </a:pPr>
            <a:r>
              <a:rPr lang="en-US" sz="6700" dirty="0"/>
              <a:t>Campus phone intercom emergency notification system for classrooms and offices. </a:t>
            </a:r>
            <a:br>
              <a:rPr lang="en-US" sz="6700" dirty="0"/>
            </a:br>
            <a:endParaRPr lang="en-US" sz="6700" dirty="0"/>
          </a:p>
          <a:p>
            <a:pPr lvl="0">
              <a:buFont typeface="Arial" panose="020B0604020202020204" pitchFamily="34" charset="0"/>
              <a:buChar char="•"/>
            </a:pPr>
            <a:r>
              <a:rPr lang="en-US" sz="6700" dirty="0"/>
              <a:t>Mountain St/Verdugo Rd corner message sign upgrade for campus information and emergencies </a:t>
            </a:r>
            <a:br>
              <a:rPr lang="en-US" sz="6700" dirty="0"/>
            </a:br>
            <a:endParaRPr lang="en-US" sz="6700" dirty="0"/>
          </a:p>
          <a:p>
            <a:pPr lvl="0">
              <a:buFont typeface="Arial" panose="020B0604020202020204" pitchFamily="34" charset="0"/>
              <a:buChar char="•"/>
            </a:pPr>
            <a:r>
              <a:rPr lang="en-US" sz="6700" dirty="0"/>
              <a:t>Technology upgrade (body worn cameras, dispatch center and police server upgrade) </a:t>
            </a:r>
          </a:p>
          <a:p>
            <a:pPr lvl="0">
              <a:buFont typeface="Arial" panose="020B0604020202020204" pitchFamily="34" charset="0"/>
              <a:buChar char="•"/>
            </a:pPr>
            <a:endParaRPr lang="en-US" sz="6700" dirty="0"/>
          </a:p>
          <a:p>
            <a:pPr lvl="0">
              <a:buFont typeface="Arial" panose="020B0604020202020204" pitchFamily="34" charset="0"/>
              <a:buChar char="•"/>
            </a:pPr>
            <a:r>
              <a:rPr lang="en-US" sz="6700" dirty="0"/>
              <a:t>Pay and Display parking permit upgrades.</a:t>
            </a:r>
          </a:p>
          <a:p>
            <a:pPr marL="0" lvl="0" indent="0">
              <a:buNone/>
            </a:pPr>
            <a:br>
              <a:rPr lang="en-US" b="1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3623332"/>
      </p:ext>
    </p:extLst>
  </p:cSld>
  <p:clrMapOvr>
    <a:masterClrMapping/>
  </p:clrMapOvr>
</p:sld>
</file>

<file path=ppt/theme/theme1.xml><?xml version="1.0" encoding="utf-8"?>
<a:theme xmlns:a="http://schemas.openxmlformats.org/drawingml/2006/main" name="Presentation1">
  <a:themeElements>
    <a:clrScheme name="GCC RED">
      <a:dk1>
        <a:srgbClr val="000000"/>
      </a:dk1>
      <a:lt1>
        <a:sysClr val="window" lastClr="FFFFFF"/>
      </a:lt1>
      <a:dk2>
        <a:srgbClr val="781D7D"/>
      </a:dk2>
      <a:lt2>
        <a:srgbClr val="CCDDEA"/>
      </a:lt2>
      <a:accent1>
        <a:srgbClr val="A5A5A5"/>
      </a:accent1>
      <a:accent2>
        <a:srgbClr val="AA113F"/>
      </a:accent2>
      <a:accent3>
        <a:srgbClr val="A94C0F"/>
      </a:accent3>
      <a:accent4>
        <a:srgbClr val="9B8357"/>
      </a:accent4>
      <a:accent5>
        <a:srgbClr val="C2BC80"/>
      </a:accent5>
      <a:accent6>
        <a:srgbClr val="94A088"/>
      </a:accent6>
      <a:hlink>
        <a:srgbClr val="7F0C2F"/>
      </a:hlink>
      <a:folHlink>
        <a:srgbClr val="AA113F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36B2FC29C2F2D45B9D312916E3F9A31" ma:contentTypeVersion="0" ma:contentTypeDescription="Create a new document." ma:contentTypeScope="" ma:versionID="95810ca1e7a78082b44abe31ccfd810f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b2fe7391f4acb71ab827b329d7e5826b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033BC442-E36C-4DA4-9D81-F2C322A25B2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EE85DC0F-C42C-44DF-B2FF-49BE1055F7B1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C3BBFE94-05A5-4ED6-848F-272597D5B6FE}">
  <ds:schemaRefs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Technology Master Red 4X3</Template>
  <TotalTime>8749</TotalTime>
  <Words>541</Words>
  <Application>Microsoft Office PowerPoint</Application>
  <PresentationFormat>On-screen Show (4:3)</PresentationFormat>
  <Paragraphs>128</Paragraphs>
  <Slides>13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9" baseType="lpstr">
      <vt:lpstr>Arial</vt:lpstr>
      <vt:lpstr>Calibri</vt:lpstr>
      <vt:lpstr>Calibri Light</vt:lpstr>
      <vt:lpstr>Courier New</vt:lpstr>
      <vt:lpstr>Times New Roman</vt:lpstr>
      <vt:lpstr>Presentation1</vt:lpstr>
      <vt:lpstr>Campus Safety Plan</vt:lpstr>
      <vt:lpstr>Overview</vt:lpstr>
      <vt:lpstr>Mission</vt:lpstr>
      <vt:lpstr>Availability/Location of College Police</vt:lpstr>
      <vt:lpstr>How to Contact Us</vt:lpstr>
      <vt:lpstr>Safety and Security Structure</vt:lpstr>
      <vt:lpstr>Safety and Security Roles</vt:lpstr>
      <vt:lpstr>Past Safety Actions</vt:lpstr>
      <vt:lpstr>Past Safety Actions </vt:lpstr>
      <vt:lpstr>Future Safety Precaution Goals.</vt:lpstr>
      <vt:lpstr>Future Safety Precaution Goals…</vt:lpstr>
      <vt:lpstr>Safety a Collaborative Process – Requires Integration of Resources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Technology Master Plan</dc:title>
  <dc:creator>Marc Drescher</dc:creator>
  <cp:lastModifiedBy>Neil Carthew</cp:lastModifiedBy>
  <cp:revision>135</cp:revision>
  <cp:lastPrinted>2024-02-02T21:31:42Z</cp:lastPrinted>
  <dcterms:created xsi:type="dcterms:W3CDTF">2014-03-19T16:25:43Z</dcterms:created>
  <dcterms:modified xsi:type="dcterms:W3CDTF">2024-02-02T22:05:45Z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0x010100336B2FC29C2F2D45B9D312916E3F9A31</vt:lpwstr>
  </property>
</Properties>
</file>