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72" r:id="rId2"/>
    <p:sldId id="288" r:id="rId3"/>
    <p:sldId id="277" r:id="rId4"/>
    <p:sldId id="274" r:id="rId5"/>
    <p:sldId id="278" r:id="rId6"/>
    <p:sldId id="276" r:id="rId7"/>
    <p:sldId id="280" r:id="rId8"/>
    <p:sldId id="279" r:id="rId9"/>
    <p:sldId id="298" r:id="rId10"/>
    <p:sldId id="299" r:id="rId11"/>
    <p:sldId id="297" r:id="rId12"/>
    <p:sldId id="289" r:id="rId13"/>
    <p:sldId id="286" r:id="rId14"/>
    <p:sldId id="290" r:id="rId15"/>
    <p:sldId id="291" r:id="rId16"/>
    <p:sldId id="292" r:id="rId17"/>
    <p:sldId id="284" r:id="rId18"/>
    <p:sldId id="293" r:id="rId19"/>
    <p:sldId id="287" r:id="rId20"/>
    <p:sldId id="285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5D6FF1"/>
    <a:srgbClr val="C70B4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8" autoAdjust="0"/>
    <p:restoredTop sz="96412" autoAdjust="0"/>
  </p:normalViewPr>
  <p:slideViewPr>
    <p:cSldViewPr snapToGrid="0">
      <p:cViewPr varScale="1">
        <p:scale>
          <a:sx n="77" d="100"/>
          <a:sy n="77" d="100"/>
        </p:scale>
        <p:origin x="10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1D30-C0A0-4124-A783-34D9F15FA0FE}" type="datetime1">
              <a:rPr lang="en-US" smtClean="0"/>
              <a:t>3/9/2020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5871-AB0F-4B3D-8861-97E78CB7B47E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8406-4C3F-4F3E-80BD-A22568EA37EB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077-7188-48C5-8679-2287FAC952E9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740-6776-4EE9-99FD-96D592FA5A23}" type="datetime1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BD99-6FFD-46C5-B5E2-43A34BDA2566}" type="datetime1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678E-214C-4CF8-97C7-95015FB02960}" type="datetime1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60E0-FA77-4473-A859-74127B089143}" type="datetime1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7C5C-1CD1-417D-A89C-14747F5222C7}" type="datetime1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EFBB-CFA1-4AA8-9123-F0B52DBD84FE}" type="datetime1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61146459-E3C3-4969-9224-5ED50B492D17}" type="datetime1">
              <a:rPr lang="en-US" smtClean="0"/>
              <a:pPr/>
              <a:t>3/9/2020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lendale.edu/about-gcc/employment/classification-lists-salary-schedul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lstrs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rgbClr val="003399"/>
                </a:solidFill>
              </a:rPr>
              <a:t>Payroll 101+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Armen Mnatsakanian</a:t>
            </a:r>
          </a:p>
          <a:p>
            <a:r>
              <a:rPr lang="en-US" dirty="0"/>
              <a:t>Terry Flexser</a:t>
            </a:r>
          </a:p>
          <a:p>
            <a:r>
              <a:rPr lang="en-US" dirty="0"/>
              <a:t>Christina </a:t>
            </a:r>
            <a:r>
              <a:rPr lang="en-US" dirty="0" err="1"/>
              <a:t>Troung</a:t>
            </a:r>
            <a:r>
              <a:rPr lang="en-US" dirty="0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6" y="1798185"/>
            <a:ext cx="3980263" cy="28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6FA4-559B-4BDE-954B-9B40BA10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Office Hours – </a:t>
            </a:r>
            <a:r>
              <a:rPr lang="en-US" dirty="0">
                <a:solidFill>
                  <a:srgbClr val="FF0000"/>
                </a:solidFill>
              </a:rPr>
              <a:t>NON CREDIT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F99D-35E7-4E0F-AD52-119503097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3 unit class,  21 FT teaching load for subject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3/21 =  0.14 		0.14 x 5 = 0.71 office hour per week</a:t>
            </a:r>
          </a:p>
          <a:p>
            <a:pPr marL="0" indent="0">
              <a:buNone/>
            </a:pPr>
            <a:r>
              <a:rPr lang="en-US" dirty="0"/>
              <a:t>For payment… 0.71 x 15.5 / 5 = 2.20 paid office hour time per check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payment for a 3 unit flat rate class per check is:</a:t>
            </a:r>
          </a:p>
          <a:p>
            <a:pPr marL="0" indent="0">
              <a:buNone/>
            </a:pPr>
            <a:r>
              <a:rPr lang="en-US" dirty="0"/>
              <a:t>9.30 hours teaching</a:t>
            </a:r>
          </a:p>
          <a:p>
            <a:pPr marL="0" indent="0">
              <a:buNone/>
            </a:pPr>
            <a:r>
              <a:rPr lang="en-US" dirty="0"/>
              <a:t>2.20 hour office hour pay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Adjunct Increment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Fiscal year July to June and includes 4 semesters (Summer, Fall, Winter, Spring)</a:t>
            </a:r>
          </a:p>
          <a:p>
            <a:pPr lvl="1"/>
            <a:r>
              <a:rPr lang="en-US" dirty="0"/>
              <a:t>You can earn a maximum of 3 semesters worth of credit for advancement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480474" y="3228198"/>
          <a:ext cx="4356446" cy="2834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191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305">
                <a:tc>
                  <a:txBody>
                    <a:bodyPr/>
                    <a:lstStyle/>
                    <a:p>
                      <a:r>
                        <a:rPr lang="en-US" dirty="0"/>
                        <a:t>Effective the beginning of…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Step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96">
                <a:tc>
                  <a:txBody>
                    <a:bodyPr/>
                    <a:lstStyle/>
                    <a:p>
                      <a:r>
                        <a:rPr lang="en-US" dirty="0"/>
                        <a:t>First</a:t>
                      </a:r>
                      <a:r>
                        <a:rPr lang="en-US" baseline="0" dirty="0"/>
                        <a:t> 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96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30000" dirty="0"/>
                        <a:t>th creditable 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</a:t>
                      </a:r>
                      <a:r>
                        <a:rPr lang="en-US" baseline="30000" dirty="0"/>
                        <a:t>th creditable 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13</a:t>
                      </a:r>
                      <a:r>
                        <a:rPr lang="en-US" baseline="30000" dirty="0"/>
                        <a:t>th creditable 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21</a:t>
                      </a:r>
                      <a:r>
                        <a:rPr lang="en-US" baseline="30000" dirty="0"/>
                        <a:t>st creditable 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7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1235" y="6311787"/>
            <a:ext cx="902843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Any questions regarding increment list, please contact Sara Lupo in 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10606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Classified Payroll</a:t>
            </a:r>
          </a:p>
          <a:p>
            <a:pPr lvl="1"/>
            <a:r>
              <a:rPr lang="en-US" dirty="0"/>
              <a:t>Check Stub Sample</a:t>
            </a:r>
          </a:p>
          <a:p>
            <a:pPr lvl="1"/>
            <a:r>
              <a:rPr lang="en-US" dirty="0"/>
              <a:t>PERS Contribution Changes</a:t>
            </a:r>
          </a:p>
          <a:p>
            <a:pPr lvl="1"/>
            <a:r>
              <a:rPr lang="en-US" dirty="0"/>
              <a:t>Pay Days</a:t>
            </a:r>
          </a:p>
          <a:p>
            <a:pPr lvl="2"/>
            <a:r>
              <a:rPr lang="en-US" dirty="0"/>
              <a:t>Changes to Direct Deposit</a:t>
            </a:r>
          </a:p>
        </p:txBody>
      </p:sp>
    </p:spTree>
    <p:extLst>
      <p:ext uri="{BB962C8B-B14F-4D97-AF65-F5344CB8AC3E}">
        <p14:creationId xmlns:p14="http://schemas.microsoft.com/office/powerpoint/2010/main" val="80050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9" y="0"/>
            <a:ext cx="11082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Changes to PERS Contributions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California Public Employee Retirement System   (CalPERS)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891395"/>
              </p:ext>
            </p:extLst>
          </p:nvPr>
        </p:nvGraphicFramePr>
        <p:xfrm>
          <a:off x="1158059" y="2766949"/>
          <a:ext cx="8722316" cy="22420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4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340">
                <a:tc>
                  <a:txBody>
                    <a:bodyPr/>
                    <a:lstStyle/>
                    <a:p>
                      <a:r>
                        <a:rPr lang="en-US" dirty="0"/>
                        <a:t>Changes to </a:t>
                      </a:r>
                    </a:p>
                    <a:p>
                      <a:r>
                        <a:rPr lang="en-US" dirty="0"/>
                        <a:t>2018-2019 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Employee pre</a:t>
                      </a:r>
                      <a:r>
                        <a:rPr lang="en-US" baseline="0" dirty="0"/>
                        <a:t> tax reduction amount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Employer Contribution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40">
                <a:tc>
                  <a:txBody>
                    <a:bodyPr/>
                    <a:lstStyle/>
                    <a:p>
                      <a:r>
                        <a:rPr lang="en-US" sz="2000" dirty="0"/>
                        <a:t>Classic</a:t>
                      </a:r>
                    </a:p>
                    <a:p>
                      <a:r>
                        <a:rPr lang="en-US" sz="1600" dirty="0"/>
                        <a:t>(Pre January 2013)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19.721%</a:t>
                      </a:r>
                    </a:p>
                    <a:p>
                      <a:pPr algn="ctr"/>
                      <a:r>
                        <a:rPr lang="en-US" sz="1600" dirty="0"/>
                        <a:t>(increase</a:t>
                      </a:r>
                      <a:r>
                        <a:rPr lang="en-US" sz="1600" baseline="0" dirty="0"/>
                        <a:t> from 18.062%)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26.721%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40">
                <a:tc>
                  <a:txBody>
                    <a:bodyPr/>
                    <a:lstStyle/>
                    <a:p>
                      <a:r>
                        <a:rPr lang="en-US" sz="2000" dirty="0"/>
                        <a:t>PEPRA</a:t>
                      </a:r>
                    </a:p>
                    <a:p>
                      <a:r>
                        <a:rPr lang="en-US" sz="1600" dirty="0"/>
                        <a:t>(Post</a:t>
                      </a:r>
                      <a:r>
                        <a:rPr lang="en-US" sz="1600" baseline="0" dirty="0"/>
                        <a:t> January 2013)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7.00%</a:t>
                      </a:r>
                    </a:p>
                    <a:p>
                      <a:pPr algn="ctr"/>
                      <a:r>
                        <a:rPr lang="en-US" sz="1800" dirty="0"/>
                        <a:t>(increase from 6.5%)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19.721%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26.721%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152404" y="6214111"/>
            <a:ext cx="296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https://www.calpers.ca.gov</a:t>
            </a:r>
          </a:p>
        </p:txBody>
      </p:sp>
    </p:spTree>
    <p:extLst>
      <p:ext uri="{BB962C8B-B14F-4D97-AF65-F5344CB8AC3E}">
        <p14:creationId xmlns:p14="http://schemas.microsoft.com/office/powerpoint/2010/main" val="36347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Bi-Monthly Pay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Pay is always on the 10</a:t>
            </a:r>
            <a:r>
              <a:rPr lang="en-US" baseline="30000" dirty="0"/>
              <a:t>th</a:t>
            </a:r>
            <a:r>
              <a:rPr lang="en-US" dirty="0"/>
              <a:t> and 25</a:t>
            </a:r>
            <a:r>
              <a:rPr lang="en-US" baseline="30000" dirty="0"/>
              <a:t>th</a:t>
            </a:r>
            <a:r>
              <a:rPr lang="en-US" dirty="0"/>
              <a:t> of each month unless it falls on a weekend or Holiday</a:t>
            </a:r>
          </a:p>
          <a:p>
            <a:pPr lvl="1"/>
            <a:r>
              <a:rPr lang="en-US" dirty="0"/>
              <a:t>If so, payday is the previous workday</a:t>
            </a:r>
          </a:p>
          <a:p>
            <a:r>
              <a:rPr lang="en-US" dirty="0"/>
              <a:t>Direct Deposits</a:t>
            </a:r>
          </a:p>
          <a:p>
            <a:pPr lvl="1"/>
            <a:r>
              <a:rPr lang="en-US" dirty="0"/>
              <a:t>Pay will be deposited the day of payday including Credit Unions</a:t>
            </a:r>
          </a:p>
          <a:p>
            <a:pPr lvl="1"/>
            <a:r>
              <a:rPr lang="en-US" dirty="0"/>
              <a:t>If closing direct deposit account, please notify Payroll before doing so</a:t>
            </a:r>
          </a:p>
        </p:txBody>
      </p:sp>
    </p:spTree>
    <p:extLst>
      <p:ext uri="{BB962C8B-B14F-4D97-AF65-F5344CB8AC3E}">
        <p14:creationId xmlns:p14="http://schemas.microsoft.com/office/powerpoint/2010/main" val="12677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Sick Leave Accounting</a:t>
            </a:r>
          </a:p>
          <a:p>
            <a:pPr lvl="1"/>
            <a:r>
              <a:rPr lang="en-US" dirty="0"/>
              <a:t>Personal Necessity</a:t>
            </a:r>
          </a:p>
          <a:p>
            <a:pPr lvl="1"/>
            <a:r>
              <a:rPr lang="en-US" dirty="0"/>
              <a:t>Looking up your balances</a:t>
            </a:r>
          </a:p>
          <a:p>
            <a:pPr lvl="1"/>
            <a:r>
              <a:rPr lang="en-US" dirty="0"/>
              <a:t>Sick Leave / Vacation</a:t>
            </a:r>
          </a:p>
          <a:p>
            <a:pPr lvl="2"/>
            <a:r>
              <a:rPr lang="en-US" dirty="0"/>
              <a:t>Reports</a:t>
            </a:r>
          </a:p>
          <a:p>
            <a:pPr marL="39319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2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Personal Necessity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PN is used, hours are taken from sick leave as well as PN balances</a:t>
            </a:r>
          </a:p>
          <a:p>
            <a:pPr lvl="1"/>
            <a:r>
              <a:rPr lang="en-US" dirty="0"/>
              <a:t>Example picture to follow</a:t>
            </a:r>
          </a:p>
          <a:p>
            <a:r>
              <a:rPr lang="en-US" dirty="0"/>
              <a:t>PN </a:t>
            </a:r>
            <a:r>
              <a:rPr lang="en-US" u="sng" dirty="0"/>
              <a:t>DO NOT</a:t>
            </a:r>
            <a:r>
              <a:rPr lang="en-US" dirty="0"/>
              <a:t> carry-over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8" y="-151046"/>
            <a:ext cx="10972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399"/>
                </a:solidFill>
              </a:rPr>
              <a:t>PN Absences create two Entries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71" y="977347"/>
            <a:ext cx="8311036" cy="5812922"/>
          </a:xfrm>
        </p:spPr>
      </p:pic>
    </p:spTree>
    <p:extLst>
      <p:ext uri="{BB962C8B-B14F-4D97-AF65-F5344CB8AC3E}">
        <p14:creationId xmlns:p14="http://schemas.microsoft.com/office/powerpoint/2010/main" val="22923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7042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465" y="1152525"/>
            <a:ext cx="10143067" cy="5705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621"/>
            <a:ext cx="10972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3399"/>
                </a:solidFill>
              </a:rPr>
              <a:t>How To Look Up Balances</a:t>
            </a:r>
          </a:p>
        </p:txBody>
      </p:sp>
    </p:spTree>
    <p:extLst>
      <p:ext uri="{BB962C8B-B14F-4D97-AF65-F5344CB8AC3E}">
        <p14:creationId xmlns:p14="http://schemas.microsoft.com/office/powerpoint/2010/main" val="29139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413808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83657"/>
            <a:ext cx="10972800" cy="46409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Credit Adjunct, Classified, Sick Leave, and Contact Information</a:t>
            </a:r>
          </a:p>
          <a:p>
            <a:endParaRPr lang="en-US" dirty="0"/>
          </a:p>
          <a:p>
            <a:r>
              <a:rPr lang="en-US" dirty="0"/>
              <a:t>Adjunct Payroll</a:t>
            </a:r>
          </a:p>
          <a:p>
            <a:pPr lvl="1"/>
            <a:r>
              <a:rPr lang="en-US" dirty="0"/>
              <a:t>Check Stub Sample</a:t>
            </a:r>
          </a:p>
          <a:p>
            <a:pPr lvl="1"/>
            <a:r>
              <a:rPr lang="en-US" dirty="0"/>
              <a:t>Salary Tables</a:t>
            </a:r>
          </a:p>
          <a:p>
            <a:pPr lvl="1"/>
            <a:r>
              <a:rPr lang="en-US" dirty="0"/>
              <a:t>Retirement Options &amp; EE Reduction vs ER Contribution</a:t>
            </a:r>
          </a:p>
          <a:p>
            <a:pPr lvl="1"/>
            <a:r>
              <a:rPr lang="en-US" dirty="0"/>
              <a:t>Spring 2020 Payroll Pay Periods &amp; Check Issue Dates</a:t>
            </a:r>
          </a:p>
          <a:p>
            <a:pPr lvl="1"/>
            <a:r>
              <a:rPr lang="en-US" dirty="0"/>
              <a:t>16 Week Pay</a:t>
            </a:r>
          </a:p>
          <a:p>
            <a:pPr lvl="2"/>
            <a:r>
              <a:rPr lang="en-US" dirty="0"/>
              <a:t>Credit + Non Credit</a:t>
            </a:r>
          </a:p>
          <a:p>
            <a:pPr lvl="1"/>
            <a:r>
              <a:rPr lang="en-US" dirty="0"/>
              <a:t>Office Hours</a:t>
            </a:r>
          </a:p>
          <a:p>
            <a:pPr lvl="2"/>
            <a:r>
              <a:rPr lang="en-US" dirty="0"/>
              <a:t>Credit + Non Credit</a:t>
            </a:r>
          </a:p>
          <a:p>
            <a:pPr lvl="1"/>
            <a:r>
              <a:rPr lang="en-US" dirty="0"/>
              <a:t>Adjunct Increment 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7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Sick Leave/Vacation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Balances are carried over around September of the next year</a:t>
            </a:r>
          </a:p>
          <a:p>
            <a:r>
              <a:rPr lang="en-US" dirty="0"/>
              <a:t>Sick leave never gets taken away</a:t>
            </a:r>
          </a:p>
          <a:p>
            <a:r>
              <a:rPr lang="en-US" dirty="0"/>
              <a:t>Vacation has a </a:t>
            </a:r>
            <a:r>
              <a:rPr lang="en-US" u="sng" dirty="0"/>
              <a:t>MAXIMUM LIMIT</a:t>
            </a:r>
            <a:r>
              <a:rPr lang="en-US" dirty="0"/>
              <a:t> that can be carried over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200" dirty="0"/>
              <a:t>Absence Reports</a:t>
            </a:r>
            <a:endParaRPr lang="en-US" dirty="0"/>
          </a:p>
          <a:p>
            <a:r>
              <a:rPr lang="en-US" dirty="0"/>
              <a:t>Reports are due </a:t>
            </a:r>
            <a:r>
              <a:rPr lang="en-US" b="1" dirty="0"/>
              <a:t>EVERY WEEK </a:t>
            </a:r>
            <a:r>
              <a:rPr lang="en-US" dirty="0"/>
              <a:t>(the following Tuesday) to Payroll</a:t>
            </a:r>
          </a:p>
          <a:p>
            <a:r>
              <a:rPr lang="en-US" dirty="0"/>
              <a:t>Any changes/corrections must come with an Admin. Signature</a:t>
            </a:r>
          </a:p>
          <a:p>
            <a:r>
              <a:rPr lang="en-US" dirty="0"/>
              <a:t>If there are no absences, please still turn one in stating </a:t>
            </a:r>
            <a:r>
              <a:rPr lang="en-US" b="1" dirty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Contact Information</a:t>
            </a:r>
            <a:r>
              <a:rPr lang="en-US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3C629-02C1-4D66-AB0B-0A037CDA6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08" y="1987202"/>
            <a:ext cx="8877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0" y="155054"/>
            <a:ext cx="10483990" cy="66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Salary Tables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1877568"/>
            <a:ext cx="4559808" cy="14773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Due to Guild negotiations, all teaching, office hours, substitute work, overload, </a:t>
            </a:r>
            <a:r>
              <a:rPr lang="en-US" dirty="0" err="1">
                <a:solidFill>
                  <a:srgbClr val="003399"/>
                </a:solidFill>
              </a:rPr>
              <a:t>etc</a:t>
            </a:r>
            <a:r>
              <a:rPr lang="en-US" dirty="0">
                <a:solidFill>
                  <a:srgbClr val="003399"/>
                </a:solidFill>
              </a:rPr>
              <a:t> are paid at the same rate based on schedule B1</a:t>
            </a:r>
          </a:p>
          <a:p>
            <a:r>
              <a:rPr lang="en-US" dirty="0">
                <a:solidFill>
                  <a:srgbClr val="003399"/>
                </a:solidFill>
              </a:rPr>
              <a:t>*only difference is non instructional (B3)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5974080"/>
            <a:ext cx="2197700" cy="64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330" y="5747109"/>
            <a:ext cx="352348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For all salary schedules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E98D9C-517C-468D-A1C6-137775A0D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44" y="1308469"/>
            <a:ext cx="5444028" cy="5010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F49F-BE63-4879-B10E-4DC55593D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0" y="3294345"/>
            <a:ext cx="4470936" cy="24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Retirement Options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California State Teachers’ Retirement System   (</a:t>
            </a:r>
            <a:r>
              <a:rPr lang="en-US" dirty="0" err="1"/>
              <a:t>CalSTRS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47446"/>
              </p:ext>
            </p:extLst>
          </p:nvPr>
        </p:nvGraphicFramePr>
        <p:xfrm>
          <a:off x="1158059" y="2766949"/>
          <a:ext cx="8722316" cy="22420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4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3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Employee pre</a:t>
                      </a:r>
                      <a:r>
                        <a:rPr lang="en-US" baseline="0" dirty="0"/>
                        <a:t> tax reduction amount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Employer Contribution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40">
                <a:tc>
                  <a:txBody>
                    <a:bodyPr/>
                    <a:lstStyle/>
                    <a:p>
                      <a:r>
                        <a:rPr lang="en-US" sz="2000" dirty="0"/>
                        <a:t>Cash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40">
                <a:tc>
                  <a:txBody>
                    <a:bodyPr/>
                    <a:lstStyle/>
                    <a:p>
                      <a:r>
                        <a:rPr lang="en-US" sz="2000" b="0" dirty="0"/>
                        <a:t>Defined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17.10%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27.35%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237748" y="6019039"/>
            <a:ext cx="273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https://www.calstrs.com/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4960" y="5340096"/>
            <a:ext cx="8375904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For more detailed information regarding retirement, please contact </a:t>
            </a:r>
            <a:r>
              <a:rPr lang="en-US" dirty="0" err="1">
                <a:solidFill>
                  <a:srgbClr val="003399"/>
                </a:solidFill>
              </a:rPr>
              <a:t>CalSTRS</a:t>
            </a:r>
            <a:r>
              <a:rPr lang="en-US" dirty="0">
                <a:solidFill>
                  <a:srgbClr val="003399"/>
                </a:solidFill>
              </a:rPr>
              <a:t> directly.</a:t>
            </a:r>
          </a:p>
        </p:txBody>
      </p:sp>
    </p:spTree>
    <p:extLst>
      <p:ext uri="{BB962C8B-B14F-4D97-AF65-F5344CB8AC3E}">
        <p14:creationId xmlns:p14="http://schemas.microsoft.com/office/powerpoint/2010/main" val="2054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1792" y="658368"/>
            <a:ext cx="10972800" cy="713232"/>
          </a:xfrm>
        </p:spPr>
        <p:txBody>
          <a:bodyPr>
            <a:normAutofit/>
          </a:bodyPr>
          <a:lstStyle/>
          <a:p>
            <a:pPr lvl="1"/>
            <a:r>
              <a:rPr lang="en-US" sz="3600" dirty="0">
                <a:solidFill>
                  <a:srgbClr val="003399"/>
                </a:solidFill>
              </a:rPr>
              <a:t>Spring 2020 Payroll Pay Periods &amp; Check Issue 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D5BA3-91BE-44DC-B35B-F8A7F516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61" y="1371600"/>
            <a:ext cx="649605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704088"/>
            <a:ext cx="11123851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16 Week Pay –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 week pay which as also known as the “Flat Rate”</a:t>
            </a:r>
          </a:p>
          <a:p>
            <a:pPr lvl="1"/>
            <a:r>
              <a:rPr lang="en-US" dirty="0"/>
              <a:t>5 equal checks over the semester; paid on 1</a:t>
            </a:r>
            <a:r>
              <a:rPr lang="en-US" baseline="30000" dirty="0"/>
              <a:t>st</a:t>
            </a:r>
            <a:r>
              <a:rPr lang="en-US" dirty="0"/>
              <a:t> working day of month</a:t>
            </a:r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r>
              <a:rPr lang="en-US" dirty="0"/>
              <a:t>Ex.  3 unit class, flat rate</a:t>
            </a:r>
          </a:p>
          <a:p>
            <a:pPr marL="393192" lvl="1" indent="0">
              <a:buNone/>
            </a:pPr>
            <a:r>
              <a:rPr lang="en-US" dirty="0"/>
              <a:t>3 x 17.5 weeks divided into 5 equal payments</a:t>
            </a:r>
          </a:p>
          <a:p>
            <a:pPr marL="393192" lvl="1" indent="0">
              <a:buNone/>
            </a:pPr>
            <a:r>
              <a:rPr lang="en-US" dirty="0"/>
              <a:t>3x17.5 = 52.5 paid teaching hours over the semester</a:t>
            </a:r>
          </a:p>
          <a:p>
            <a:pPr marL="393192" lvl="1" indent="0">
              <a:buNone/>
            </a:pPr>
            <a:r>
              <a:rPr lang="en-US" dirty="0"/>
              <a:t>52.5 / 5 equal checks = 10.5 hours paid per check</a:t>
            </a:r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r>
              <a:rPr lang="en-US" dirty="0">
                <a:solidFill>
                  <a:srgbClr val="FF0000"/>
                </a:solidFill>
              </a:rPr>
              <a:t>If you have any discrepancy in pay, please contact your Division Chair first</a:t>
            </a:r>
          </a:p>
        </p:txBody>
      </p:sp>
    </p:spTree>
    <p:extLst>
      <p:ext uri="{BB962C8B-B14F-4D97-AF65-F5344CB8AC3E}">
        <p14:creationId xmlns:p14="http://schemas.microsoft.com/office/powerpoint/2010/main" val="35718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Office Hours -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CREDIT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Ex.  3 unit class,  15 FT teaching load for subject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Calculation approved by Guild:</a:t>
            </a:r>
          </a:p>
          <a:p>
            <a:pPr marL="0" indent="0">
              <a:buNone/>
            </a:pPr>
            <a:r>
              <a:rPr lang="en-US" dirty="0"/>
              <a:t> 3/15 =  0.2 		0.2 x 5 = 1 </a:t>
            </a:r>
            <a:r>
              <a:rPr lang="en-US" dirty="0" err="1"/>
              <a:t>hr</a:t>
            </a:r>
            <a:r>
              <a:rPr lang="en-US" dirty="0"/>
              <a:t> office hour per week</a:t>
            </a:r>
          </a:p>
          <a:p>
            <a:pPr marL="0" indent="0">
              <a:buNone/>
            </a:pPr>
            <a:r>
              <a:rPr lang="en-US" dirty="0"/>
              <a:t>For payment… 1 x 17.5 / 5 = 3.50 hours of paid office hour time per check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payment for a 3 unit flat rate class with a 15 FT load per check is:</a:t>
            </a:r>
          </a:p>
          <a:p>
            <a:pPr marL="0" indent="0">
              <a:buNone/>
            </a:pPr>
            <a:r>
              <a:rPr lang="en-US" dirty="0"/>
              <a:t>10.50 hours teaching             </a:t>
            </a:r>
          </a:p>
          <a:p>
            <a:pPr marL="0" indent="0">
              <a:buNone/>
            </a:pPr>
            <a:r>
              <a:rPr lang="en-US" dirty="0"/>
              <a:t>3.50 hour office hour pay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6A60D-E664-464E-907B-34AA75C7F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16 Week Pay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NON CREDIT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163B0-87E3-4AB1-98EB-234FB560E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 week pay which as also known as the “Flat Rate”</a:t>
            </a:r>
          </a:p>
          <a:p>
            <a:pPr lvl="1"/>
            <a:r>
              <a:rPr lang="en-US" dirty="0"/>
              <a:t>5 equal checks over the semester; paid on 1</a:t>
            </a:r>
            <a:r>
              <a:rPr lang="en-US" baseline="30000" dirty="0"/>
              <a:t>st</a:t>
            </a:r>
            <a:r>
              <a:rPr lang="en-US" dirty="0"/>
              <a:t> working day of month</a:t>
            </a:r>
          </a:p>
          <a:p>
            <a:pPr marL="393192" lvl="1" indent="0">
              <a:buNone/>
            </a:pPr>
            <a:endParaRPr lang="en-US" dirty="0"/>
          </a:p>
          <a:p>
            <a:pPr marL="393192" lvl="1" indent="0">
              <a:buNone/>
            </a:pPr>
            <a:r>
              <a:rPr lang="en-US" dirty="0"/>
              <a:t>Ex.  3 unit class, flat rate</a:t>
            </a:r>
          </a:p>
          <a:p>
            <a:pPr marL="393192" lvl="1" indent="0">
              <a:buNone/>
            </a:pPr>
            <a:r>
              <a:rPr lang="en-US" dirty="0"/>
              <a:t>3 x 15.5 weeks divided into 5 equal payments</a:t>
            </a:r>
          </a:p>
          <a:p>
            <a:pPr marL="393192" lvl="1" indent="0">
              <a:buNone/>
            </a:pPr>
            <a:r>
              <a:rPr lang="en-US" dirty="0"/>
              <a:t>3x15.5 = 46.5 paid teaching hours over the semester</a:t>
            </a:r>
          </a:p>
          <a:p>
            <a:pPr marL="393192" lvl="1" indent="0">
              <a:buNone/>
            </a:pPr>
            <a:r>
              <a:rPr lang="en-US" dirty="0"/>
              <a:t>46.5 / 5 equal checks = 9.3 hours paid per check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721</TotalTime>
  <Words>803</Words>
  <Application>Microsoft Office PowerPoint</Application>
  <PresentationFormat>Widescreen</PresentationFormat>
  <Paragraphs>151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Century Gothic</vt:lpstr>
      <vt:lpstr>Palatino Linotype</vt:lpstr>
      <vt:lpstr>Wingdings 2</vt:lpstr>
      <vt:lpstr>Presentation on brainstorming</vt:lpstr>
      <vt:lpstr>Payroll 101+</vt:lpstr>
      <vt:lpstr>Agenda</vt:lpstr>
      <vt:lpstr>PowerPoint Presentation</vt:lpstr>
      <vt:lpstr>Salary Tables</vt:lpstr>
      <vt:lpstr>Retirement Options </vt:lpstr>
      <vt:lpstr>Spring 2020 Payroll Pay Periods &amp; Check Issue Dates</vt:lpstr>
      <vt:lpstr>16 Week Pay – CREDIT</vt:lpstr>
      <vt:lpstr>Office Hours - CREDIT</vt:lpstr>
      <vt:lpstr>16 Week Pay – NON CREDIT</vt:lpstr>
      <vt:lpstr>Office Hours – NON CREDIT</vt:lpstr>
      <vt:lpstr>Adjunct Increment List</vt:lpstr>
      <vt:lpstr>Agenda</vt:lpstr>
      <vt:lpstr>PowerPoint Presentation</vt:lpstr>
      <vt:lpstr>Changes to PERS Contributions</vt:lpstr>
      <vt:lpstr>Bi-Monthly Pay </vt:lpstr>
      <vt:lpstr>Agenda</vt:lpstr>
      <vt:lpstr>Personal Necessity</vt:lpstr>
      <vt:lpstr>PN Absences create two Entries</vt:lpstr>
      <vt:lpstr>How To Look Up Balances</vt:lpstr>
      <vt:lpstr>Sick Leave/Vacation</vt:lpstr>
      <vt:lpstr>Contact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Payroll 101</dc:title>
  <dc:creator>Armen Mnatsakanian</dc:creator>
  <cp:lastModifiedBy>Armen Mnatsakanian</cp:lastModifiedBy>
  <cp:revision>104</cp:revision>
  <dcterms:created xsi:type="dcterms:W3CDTF">2017-08-31T20:25:37Z</dcterms:created>
  <dcterms:modified xsi:type="dcterms:W3CDTF">2020-03-09T22:28:27Z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