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5" r:id="rId4"/>
    <p:sldId id="258" r:id="rId5"/>
    <p:sldId id="259" r:id="rId6"/>
    <p:sldId id="260" r:id="rId7"/>
    <p:sldId id="261" r:id="rId8"/>
    <p:sldId id="262" r:id="rId9"/>
    <p:sldId id="263" r:id="rId10"/>
    <p:sldId id="264" r:id="rId11"/>
    <p:sldId id="266" r:id="rId12"/>
    <p:sldId id="267" r:id="rId13"/>
    <p:sldId id="268" r:id="rId14"/>
    <p:sldId id="269" r:id="rId15"/>
    <p:sldId id="270" r:id="rId1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00" autoAdjust="0"/>
    <p:restoredTop sz="94626" autoAdjust="0"/>
  </p:normalViewPr>
  <p:slideViewPr>
    <p:cSldViewPr snapToGrid="0">
      <p:cViewPr>
        <p:scale>
          <a:sx n="100" d="100"/>
          <a:sy n="100" d="100"/>
        </p:scale>
        <p:origin x="72" y="222"/>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7E371D13-76E4-4D04-A773-3811A0709F7F}"/>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xmlns="" id="{5D90516B-326D-467C-89F9-B75951CA16C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xmlns="" id="{0A474D20-E550-444F-BADB-1A9A8C7C7432}"/>
              </a:ext>
            </a:extLst>
          </p:cNvPr>
          <p:cNvSpPr>
            <a:spLocks noGrp="1"/>
          </p:cNvSpPr>
          <p:nvPr>
            <p:ph type="dt" sz="half" idx="10"/>
          </p:nvPr>
        </p:nvSpPr>
        <p:spPr/>
        <p:txBody>
          <a:bodyPr/>
          <a:lstStyle/>
          <a:p>
            <a:fld id="{9AF5B582-8163-4C51-8E81-D4C477F612CC}" type="datetimeFigureOut">
              <a:rPr lang="en-US" smtClean="0"/>
              <a:t>12/4/2019</a:t>
            </a:fld>
            <a:endParaRPr lang="en-US"/>
          </a:p>
        </p:txBody>
      </p:sp>
      <p:sp>
        <p:nvSpPr>
          <p:cNvPr id="5" name="Footer Placeholder 4">
            <a:extLst>
              <a:ext uri="{FF2B5EF4-FFF2-40B4-BE49-F238E27FC236}">
                <a16:creationId xmlns:a16="http://schemas.microsoft.com/office/drawing/2014/main" xmlns="" id="{AB6F42C5-2573-4EB7-931C-953BD4296AF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xmlns="" id="{8E18E53A-4F4C-4028-9D9B-7A94BA3BEF5D}"/>
              </a:ext>
            </a:extLst>
          </p:cNvPr>
          <p:cNvSpPr>
            <a:spLocks noGrp="1"/>
          </p:cNvSpPr>
          <p:nvPr>
            <p:ph type="sldNum" sz="quarter" idx="12"/>
          </p:nvPr>
        </p:nvSpPr>
        <p:spPr/>
        <p:txBody>
          <a:bodyPr/>
          <a:lstStyle/>
          <a:p>
            <a:fld id="{EF07B017-21FC-432F-B38E-D497F7D55DF8}" type="slidenum">
              <a:rPr lang="en-US" smtClean="0"/>
              <a:t>‹#›</a:t>
            </a:fld>
            <a:endParaRPr lang="en-US"/>
          </a:p>
        </p:txBody>
      </p:sp>
    </p:spTree>
    <p:extLst>
      <p:ext uri="{BB962C8B-B14F-4D97-AF65-F5344CB8AC3E}">
        <p14:creationId xmlns:p14="http://schemas.microsoft.com/office/powerpoint/2010/main" val="411752024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2A21F5C2-828B-42A4-9F4C-FF30A2A2A4E2}"/>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xmlns="" id="{EB5161F9-3A0A-4DCA-9A5D-4EF3740177EA}"/>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5C34BDE1-CAE8-4AC5-B06A-4C90501A78A7}"/>
              </a:ext>
            </a:extLst>
          </p:cNvPr>
          <p:cNvSpPr>
            <a:spLocks noGrp="1"/>
          </p:cNvSpPr>
          <p:nvPr>
            <p:ph type="dt" sz="half" idx="10"/>
          </p:nvPr>
        </p:nvSpPr>
        <p:spPr/>
        <p:txBody>
          <a:bodyPr/>
          <a:lstStyle/>
          <a:p>
            <a:fld id="{9AF5B582-8163-4C51-8E81-D4C477F612CC}" type="datetimeFigureOut">
              <a:rPr lang="en-US" smtClean="0"/>
              <a:t>12/4/2019</a:t>
            </a:fld>
            <a:endParaRPr lang="en-US"/>
          </a:p>
        </p:txBody>
      </p:sp>
      <p:sp>
        <p:nvSpPr>
          <p:cNvPr id="5" name="Footer Placeholder 4">
            <a:extLst>
              <a:ext uri="{FF2B5EF4-FFF2-40B4-BE49-F238E27FC236}">
                <a16:creationId xmlns:a16="http://schemas.microsoft.com/office/drawing/2014/main" xmlns="" id="{22C1AAC6-976A-4025-A6B2-083C5E7D19A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xmlns="" id="{298F05AB-2FCD-4CA7-A26B-920695D12C34}"/>
              </a:ext>
            </a:extLst>
          </p:cNvPr>
          <p:cNvSpPr>
            <a:spLocks noGrp="1"/>
          </p:cNvSpPr>
          <p:nvPr>
            <p:ph type="sldNum" sz="quarter" idx="12"/>
          </p:nvPr>
        </p:nvSpPr>
        <p:spPr/>
        <p:txBody>
          <a:bodyPr/>
          <a:lstStyle/>
          <a:p>
            <a:fld id="{EF07B017-21FC-432F-B38E-D497F7D55DF8}" type="slidenum">
              <a:rPr lang="en-US" smtClean="0"/>
              <a:t>‹#›</a:t>
            </a:fld>
            <a:endParaRPr lang="en-US"/>
          </a:p>
        </p:txBody>
      </p:sp>
    </p:spTree>
    <p:extLst>
      <p:ext uri="{BB962C8B-B14F-4D97-AF65-F5344CB8AC3E}">
        <p14:creationId xmlns:p14="http://schemas.microsoft.com/office/powerpoint/2010/main" val="108875803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xmlns="" id="{8290EF10-FCC4-46F2-B8DD-108647E0ADA1}"/>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xmlns="" id="{BC6591E5-347F-4238-ABB6-3A3A347CB3E4}"/>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A880029F-B240-481F-A9B4-5D51E4D701E5}"/>
              </a:ext>
            </a:extLst>
          </p:cNvPr>
          <p:cNvSpPr>
            <a:spLocks noGrp="1"/>
          </p:cNvSpPr>
          <p:nvPr>
            <p:ph type="dt" sz="half" idx="10"/>
          </p:nvPr>
        </p:nvSpPr>
        <p:spPr/>
        <p:txBody>
          <a:bodyPr/>
          <a:lstStyle/>
          <a:p>
            <a:fld id="{9AF5B582-8163-4C51-8E81-D4C477F612CC}" type="datetimeFigureOut">
              <a:rPr lang="en-US" smtClean="0"/>
              <a:t>12/4/2019</a:t>
            </a:fld>
            <a:endParaRPr lang="en-US"/>
          </a:p>
        </p:txBody>
      </p:sp>
      <p:sp>
        <p:nvSpPr>
          <p:cNvPr id="5" name="Footer Placeholder 4">
            <a:extLst>
              <a:ext uri="{FF2B5EF4-FFF2-40B4-BE49-F238E27FC236}">
                <a16:creationId xmlns:a16="http://schemas.microsoft.com/office/drawing/2014/main" xmlns="" id="{3E479848-4169-4DC0-B156-EBE74FE5644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xmlns="" id="{53C9C3A6-549D-44A2-9837-D4D7C40B8FFF}"/>
              </a:ext>
            </a:extLst>
          </p:cNvPr>
          <p:cNvSpPr>
            <a:spLocks noGrp="1"/>
          </p:cNvSpPr>
          <p:nvPr>
            <p:ph type="sldNum" sz="quarter" idx="12"/>
          </p:nvPr>
        </p:nvSpPr>
        <p:spPr/>
        <p:txBody>
          <a:bodyPr/>
          <a:lstStyle/>
          <a:p>
            <a:fld id="{EF07B017-21FC-432F-B38E-D497F7D55DF8}" type="slidenum">
              <a:rPr lang="en-US" smtClean="0"/>
              <a:t>‹#›</a:t>
            </a:fld>
            <a:endParaRPr lang="en-US"/>
          </a:p>
        </p:txBody>
      </p:sp>
    </p:spTree>
    <p:extLst>
      <p:ext uri="{BB962C8B-B14F-4D97-AF65-F5344CB8AC3E}">
        <p14:creationId xmlns:p14="http://schemas.microsoft.com/office/powerpoint/2010/main" val="327065405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A9B81221-4360-4D40-811F-281678DDE81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xmlns="" id="{B35FEE90-A375-4676-8611-96F4FBF004A7}"/>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71145035-016B-412A-B60C-837626FFD851}"/>
              </a:ext>
            </a:extLst>
          </p:cNvPr>
          <p:cNvSpPr>
            <a:spLocks noGrp="1"/>
          </p:cNvSpPr>
          <p:nvPr>
            <p:ph type="dt" sz="half" idx="10"/>
          </p:nvPr>
        </p:nvSpPr>
        <p:spPr/>
        <p:txBody>
          <a:bodyPr/>
          <a:lstStyle/>
          <a:p>
            <a:fld id="{9AF5B582-8163-4C51-8E81-D4C477F612CC}" type="datetimeFigureOut">
              <a:rPr lang="en-US" smtClean="0"/>
              <a:t>12/4/2019</a:t>
            </a:fld>
            <a:endParaRPr lang="en-US"/>
          </a:p>
        </p:txBody>
      </p:sp>
      <p:sp>
        <p:nvSpPr>
          <p:cNvPr id="5" name="Footer Placeholder 4">
            <a:extLst>
              <a:ext uri="{FF2B5EF4-FFF2-40B4-BE49-F238E27FC236}">
                <a16:creationId xmlns:a16="http://schemas.microsoft.com/office/drawing/2014/main" xmlns="" id="{D2C70825-FCF2-431C-888D-FC340C9F677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xmlns="" id="{89830700-B161-45D0-8E33-FBA1D082249E}"/>
              </a:ext>
            </a:extLst>
          </p:cNvPr>
          <p:cNvSpPr>
            <a:spLocks noGrp="1"/>
          </p:cNvSpPr>
          <p:nvPr>
            <p:ph type="sldNum" sz="quarter" idx="12"/>
          </p:nvPr>
        </p:nvSpPr>
        <p:spPr/>
        <p:txBody>
          <a:bodyPr/>
          <a:lstStyle/>
          <a:p>
            <a:fld id="{EF07B017-21FC-432F-B38E-D497F7D55DF8}" type="slidenum">
              <a:rPr lang="en-US" smtClean="0"/>
              <a:t>‹#›</a:t>
            </a:fld>
            <a:endParaRPr lang="en-US"/>
          </a:p>
        </p:txBody>
      </p:sp>
    </p:spTree>
    <p:extLst>
      <p:ext uri="{BB962C8B-B14F-4D97-AF65-F5344CB8AC3E}">
        <p14:creationId xmlns:p14="http://schemas.microsoft.com/office/powerpoint/2010/main" val="183962744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E3208C68-7553-4B90-8149-86297FAFF94F}"/>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xmlns="" id="{AC9D9D9A-2252-436A-8769-45AAEFE8DA88}"/>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xmlns="" id="{D745956B-21D6-454F-8935-05FC80C80A8F}"/>
              </a:ext>
            </a:extLst>
          </p:cNvPr>
          <p:cNvSpPr>
            <a:spLocks noGrp="1"/>
          </p:cNvSpPr>
          <p:nvPr>
            <p:ph type="dt" sz="half" idx="10"/>
          </p:nvPr>
        </p:nvSpPr>
        <p:spPr/>
        <p:txBody>
          <a:bodyPr/>
          <a:lstStyle/>
          <a:p>
            <a:fld id="{9AF5B582-8163-4C51-8E81-D4C477F612CC}" type="datetimeFigureOut">
              <a:rPr lang="en-US" smtClean="0"/>
              <a:t>12/4/2019</a:t>
            </a:fld>
            <a:endParaRPr lang="en-US"/>
          </a:p>
        </p:txBody>
      </p:sp>
      <p:sp>
        <p:nvSpPr>
          <p:cNvPr id="5" name="Footer Placeholder 4">
            <a:extLst>
              <a:ext uri="{FF2B5EF4-FFF2-40B4-BE49-F238E27FC236}">
                <a16:creationId xmlns:a16="http://schemas.microsoft.com/office/drawing/2014/main" xmlns="" id="{3A3B54FE-994B-4846-B91B-42BCBAF2518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xmlns="" id="{4134303E-8443-4B58-BDF9-62BA678EBEC7}"/>
              </a:ext>
            </a:extLst>
          </p:cNvPr>
          <p:cNvSpPr>
            <a:spLocks noGrp="1"/>
          </p:cNvSpPr>
          <p:nvPr>
            <p:ph type="sldNum" sz="quarter" idx="12"/>
          </p:nvPr>
        </p:nvSpPr>
        <p:spPr/>
        <p:txBody>
          <a:bodyPr/>
          <a:lstStyle/>
          <a:p>
            <a:fld id="{EF07B017-21FC-432F-B38E-D497F7D55DF8}" type="slidenum">
              <a:rPr lang="en-US" smtClean="0"/>
              <a:t>‹#›</a:t>
            </a:fld>
            <a:endParaRPr lang="en-US"/>
          </a:p>
        </p:txBody>
      </p:sp>
    </p:spTree>
    <p:extLst>
      <p:ext uri="{BB962C8B-B14F-4D97-AF65-F5344CB8AC3E}">
        <p14:creationId xmlns:p14="http://schemas.microsoft.com/office/powerpoint/2010/main" val="36822953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20C60D83-7B9A-4BE7-A025-211CEB81AB2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xmlns="" id="{D6573857-9BE6-487F-A52B-76B0E0F3A29A}"/>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xmlns="" id="{FCB95C33-8F4E-4041-8AE1-4D7F8304A7BB}"/>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xmlns="" id="{F8362931-44F8-4A9B-A4DB-BA9D01351295}"/>
              </a:ext>
            </a:extLst>
          </p:cNvPr>
          <p:cNvSpPr>
            <a:spLocks noGrp="1"/>
          </p:cNvSpPr>
          <p:nvPr>
            <p:ph type="dt" sz="half" idx="10"/>
          </p:nvPr>
        </p:nvSpPr>
        <p:spPr/>
        <p:txBody>
          <a:bodyPr/>
          <a:lstStyle/>
          <a:p>
            <a:fld id="{9AF5B582-8163-4C51-8E81-D4C477F612CC}" type="datetimeFigureOut">
              <a:rPr lang="en-US" smtClean="0"/>
              <a:t>12/4/2019</a:t>
            </a:fld>
            <a:endParaRPr lang="en-US"/>
          </a:p>
        </p:txBody>
      </p:sp>
      <p:sp>
        <p:nvSpPr>
          <p:cNvPr id="6" name="Footer Placeholder 5">
            <a:extLst>
              <a:ext uri="{FF2B5EF4-FFF2-40B4-BE49-F238E27FC236}">
                <a16:creationId xmlns:a16="http://schemas.microsoft.com/office/drawing/2014/main" xmlns="" id="{C7EDE753-38B2-48AE-B416-E7C88C2C7C3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xmlns="" id="{4C3DA54D-072D-404E-A163-F8EC600A91B2}"/>
              </a:ext>
            </a:extLst>
          </p:cNvPr>
          <p:cNvSpPr>
            <a:spLocks noGrp="1"/>
          </p:cNvSpPr>
          <p:nvPr>
            <p:ph type="sldNum" sz="quarter" idx="12"/>
          </p:nvPr>
        </p:nvSpPr>
        <p:spPr/>
        <p:txBody>
          <a:bodyPr/>
          <a:lstStyle/>
          <a:p>
            <a:fld id="{EF07B017-21FC-432F-B38E-D497F7D55DF8}" type="slidenum">
              <a:rPr lang="en-US" smtClean="0"/>
              <a:t>‹#›</a:t>
            </a:fld>
            <a:endParaRPr lang="en-US"/>
          </a:p>
        </p:txBody>
      </p:sp>
    </p:spTree>
    <p:extLst>
      <p:ext uri="{BB962C8B-B14F-4D97-AF65-F5344CB8AC3E}">
        <p14:creationId xmlns:p14="http://schemas.microsoft.com/office/powerpoint/2010/main" val="119417718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C6413BA2-EA3F-4EE8-ABE4-D7DD51555C31}"/>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xmlns="" id="{612671F3-FB0F-4A7A-AEFD-FBBD689F3C6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xmlns="" id="{B3E060AB-EBFD-457E-A387-D5CF149576DB}"/>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xmlns="" id="{9B13CFDF-3D8D-47D6-9DBD-FCD4019586C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xmlns="" id="{51EB857C-0132-4F5B-898C-9008479C87B7}"/>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xmlns="" id="{4BA7AC83-FC9C-466C-8E4C-FD174737B74C}"/>
              </a:ext>
            </a:extLst>
          </p:cNvPr>
          <p:cNvSpPr>
            <a:spLocks noGrp="1"/>
          </p:cNvSpPr>
          <p:nvPr>
            <p:ph type="dt" sz="half" idx="10"/>
          </p:nvPr>
        </p:nvSpPr>
        <p:spPr/>
        <p:txBody>
          <a:bodyPr/>
          <a:lstStyle/>
          <a:p>
            <a:fld id="{9AF5B582-8163-4C51-8E81-D4C477F612CC}" type="datetimeFigureOut">
              <a:rPr lang="en-US" smtClean="0"/>
              <a:t>12/4/2019</a:t>
            </a:fld>
            <a:endParaRPr lang="en-US"/>
          </a:p>
        </p:txBody>
      </p:sp>
      <p:sp>
        <p:nvSpPr>
          <p:cNvPr id="8" name="Footer Placeholder 7">
            <a:extLst>
              <a:ext uri="{FF2B5EF4-FFF2-40B4-BE49-F238E27FC236}">
                <a16:creationId xmlns:a16="http://schemas.microsoft.com/office/drawing/2014/main" xmlns="" id="{A352D136-202B-4812-9821-0F54CDCFF853}"/>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xmlns="" id="{58B4855A-F797-442A-8392-D340E7BA362A}"/>
              </a:ext>
            </a:extLst>
          </p:cNvPr>
          <p:cNvSpPr>
            <a:spLocks noGrp="1"/>
          </p:cNvSpPr>
          <p:nvPr>
            <p:ph type="sldNum" sz="quarter" idx="12"/>
          </p:nvPr>
        </p:nvSpPr>
        <p:spPr/>
        <p:txBody>
          <a:bodyPr/>
          <a:lstStyle/>
          <a:p>
            <a:fld id="{EF07B017-21FC-432F-B38E-D497F7D55DF8}" type="slidenum">
              <a:rPr lang="en-US" smtClean="0"/>
              <a:t>‹#›</a:t>
            </a:fld>
            <a:endParaRPr lang="en-US"/>
          </a:p>
        </p:txBody>
      </p:sp>
    </p:spTree>
    <p:extLst>
      <p:ext uri="{BB962C8B-B14F-4D97-AF65-F5344CB8AC3E}">
        <p14:creationId xmlns:p14="http://schemas.microsoft.com/office/powerpoint/2010/main" val="52427449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12016BA2-C263-40A0-B23C-A5220A32BABA}"/>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xmlns="" id="{21396B28-206D-4305-B6EC-225B510E7440}"/>
              </a:ext>
            </a:extLst>
          </p:cNvPr>
          <p:cNvSpPr>
            <a:spLocks noGrp="1"/>
          </p:cNvSpPr>
          <p:nvPr>
            <p:ph type="dt" sz="half" idx="10"/>
          </p:nvPr>
        </p:nvSpPr>
        <p:spPr/>
        <p:txBody>
          <a:bodyPr/>
          <a:lstStyle/>
          <a:p>
            <a:fld id="{9AF5B582-8163-4C51-8E81-D4C477F612CC}" type="datetimeFigureOut">
              <a:rPr lang="en-US" smtClean="0"/>
              <a:t>12/4/2019</a:t>
            </a:fld>
            <a:endParaRPr lang="en-US"/>
          </a:p>
        </p:txBody>
      </p:sp>
      <p:sp>
        <p:nvSpPr>
          <p:cNvPr id="4" name="Footer Placeholder 3">
            <a:extLst>
              <a:ext uri="{FF2B5EF4-FFF2-40B4-BE49-F238E27FC236}">
                <a16:creationId xmlns:a16="http://schemas.microsoft.com/office/drawing/2014/main" xmlns="" id="{C6EDD206-AE48-4699-BB1C-3AB0DCBEDC0A}"/>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xmlns="" id="{7DFAC9C2-73D6-47D0-9CEA-B9ED42A12EB1}"/>
              </a:ext>
            </a:extLst>
          </p:cNvPr>
          <p:cNvSpPr>
            <a:spLocks noGrp="1"/>
          </p:cNvSpPr>
          <p:nvPr>
            <p:ph type="sldNum" sz="quarter" idx="12"/>
          </p:nvPr>
        </p:nvSpPr>
        <p:spPr/>
        <p:txBody>
          <a:bodyPr/>
          <a:lstStyle/>
          <a:p>
            <a:fld id="{EF07B017-21FC-432F-B38E-D497F7D55DF8}" type="slidenum">
              <a:rPr lang="en-US" smtClean="0"/>
              <a:t>‹#›</a:t>
            </a:fld>
            <a:endParaRPr lang="en-US"/>
          </a:p>
        </p:txBody>
      </p:sp>
    </p:spTree>
    <p:extLst>
      <p:ext uri="{BB962C8B-B14F-4D97-AF65-F5344CB8AC3E}">
        <p14:creationId xmlns:p14="http://schemas.microsoft.com/office/powerpoint/2010/main" val="247356287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xmlns="" id="{74C9F3B6-4081-4F1E-AB0B-DA73D879A38B}"/>
              </a:ext>
            </a:extLst>
          </p:cNvPr>
          <p:cNvSpPr>
            <a:spLocks noGrp="1"/>
          </p:cNvSpPr>
          <p:nvPr>
            <p:ph type="dt" sz="half" idx="10"/>
          </p:nvPr>
        </p:nvSpPr>
        <p:spPr/>
        <p:txBody>
          <a:bodyPr/>
          <a:lstStyle/>
          <a:p>
            <a:fld id="{9AF5B582-8163-4C51-8E81-D4C477F612CC}" type="datetimeFigureOut">
              <a:rPr lang="en-US" smtClean="0"/>
              <a:t>12/4/2019</a:t>
            </a:fld>
            <a:endParaRPr lang="en-US"/>
          </a:p>
        </p:txBody>
      </p:sp>
      <p:sp>
        <p:nvSpPr>
          <p:cNvPr id="3" name="Footer Placeholder 2">
            <a:extLst>
              <a:ext uri="{FF2B5EF4-FFF2-40B4-BE49-F238E27FC236}">
                <a16:creationId xmlns:a16="http://schemas.microsoft.com/office/drawing/2014/main" xmlns="" id="{5A9FF93B-1487-4E13-A1AB-B2AE277F740C}"/>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xmlns="" id="{4E89C0E0-CCFD-4ADC-91E2-50FD747540DE}"/>
              </a:ext>
            </a:extLst>
          </p:cNvPr>
          <p:cNvSpPr>
            <a:spLocks noGrp="1"/>
          </p:cNvSpPr>
          <p:nvPr>
            <p:ph type="sldNum" sz="quarter" idx="12"/>
          </p:nvPr>
        </p:nvSpPr>
        <p:spPr/>
        <p:txBody>
          <a:bodyPr/>
          <a:lstStyle/>
          <a:p>
            <a:fld id="{EF07B017-21FC-432F-B38E-D497F7D55DF8}" type="slidenum">
              <a:rPr lang="en-US" smtClean="0"/>
              <a:t>‹#›</a:t>
            </a:fld>
            <a:endParaRPr lang="en-US"/>
          </a:p>
        </p:txBody>
      </p:sp>
    </p:spTree>
    <p:extLst>
      <p:ext uri="{BB962C8B-B14F-4D97-AF65-F5344CB8AC3E}">
        <p14:creationId xmlns:p14="http://schemas.microsoft.com/office/powerpoint/2010/main" val="147107851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0D564C7B-3B63-4D6C-BAF4-7119743B605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xmlns="" id="{B790DC69-FDA3-41F0-B09F-5A666EBB34E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xmlns="" id="{486CC2DD-BB0B-4787-9EAE-4DF76FD15BA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xmlns="" id="{25DBC59B-AAEB-4338-B8D2-52DD14EB18F6}"/>
              </a:ext>
            </a:extLst>
          </p:cNvPr>
          <p:cNvSpPr>
            <a:spLocks noGrp="1"/>
          </p:cNvSpPr>
          <p:nvPr>
            <p:ph type="dt" sz="half" idx="10"/>
          </p:nvPr>
        </p:nvSpPr>
        <p:spPr/>
        <p:txBody>
          <a:bodyPr/>
          <a:lstStyle/>
          <a:p>
            <a:fld id="{9AF5B582-8163-4C51-8E81-D4C477F612CC}" type="datetimeFigureOut">
              <a:rPr lang="en-US" smtClean="0"/>
              <a:t>12/4/2019</a:t>
            </a:fld>
            <a:endParaRPr lang="en-US"/>
          </a:p>
        </p:txBody>
      </p:sp>
      <p:sp>
        <p:nvSpPr>
          <p:cNvPr id="6" name="Footer Placeholder 5">
            <a:extLst>
              <a:ext uri="{FF2B5EF4-FFF2-40B4-BE49-F238E27FC236}">
                <a16:creationId xmlns:a16="http://schemas.microsoft.com/office/drawing/2014/main" xmlns="" id="{EC8B75DE-9D0C-4725-B671-3959194380C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xmlns="" id="{A5D52770-56A4-442B-8635-AE799B0D4183}"/>
              </a:ext>
            </a:extLst>
          </p:cNvPr>
          <p:cNvSpPr>
            <a:spLocks noGrp="1"/>
          </p:cNvSpPr>
          <p:nvPr>
            <p:ph type="sldNum" sz="quarter" idx="12"/>
          </p:nvPr>
        </p:nvSpPr>
        <p:spPr/>
        <p:txBody>
          <a:bodyPr/>
          <a:lstStyle/>
          <a:p>
            <a:fld id="{EF07B017-21FC-432F-B38E-D497F7D55DF8}" type="slidenum">
              <a:rPr lang="en-US" smtClean="0"/>
              <a:t>‹#›</a:t>
            </a:fld>
            <a:endParaRPr lang="en-US"/>
          </a:p>
        </p:txBody>
      </p:sp>
    </p:spTree>
    <p:extLst>
      <p:ext uri="{BB962C8B-B14F-4D97-AF65-F5344CB8AC3E}">
        <p14:creationId xmlns:p14="http://schemas.microsoft.com/office/powerpoint/2010/main" val="22414204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B5CA6E47-065A-4AEB-A15A-F3149370C96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xmlns="" id="{CF5B5541-6CB4-49E0-B9B9-7B35B6173FD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xmlns="" id="{1D83AA36-DC21-4B8C-A59A-71CBFE95C83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xmlns="" id="{B7B4EC13-A43F-4D4A-8E51-B70E34E4C8A5}"/>
              </a:ext>
            </a:extLst>
          </p:cNvPr>
          <p:cNvSpPr>
            <a:spLocks noGrp="1"/>
          </p:cNvSpPr>
          <p:nvPr>
            <p:ph type="dt" sz="half" idx="10"/>
          </p:nvPr>
        </p:nvSpPr>
        <p:spPr/>
        <p:txBody>
          <a:bodyPr/>
          <a:lstStyle/>
          <a:p>
            <a:fld id="{9AF5B582-8163-4C51-8E81-D4C477F612CC}" type="datetimeFigureOut">
              <a:rPr lang="en-US" smtClean="0"/>
              <a:t>12/4/2019</a:t>
            </a:fld>
            <a:endParaRPr lang="en-US"/>
          </a:p>
        </p:txBody>
      </p:sp>
      <p:sp>
        <p:nvSpPr>
          <p:cNvPr id="6" name="Footer Placeholder 5">
            <a:extLst>
              <a:ext uri="{FF2B5EF4-FFF2-40B4-BE49-F238E27FC236}">
                <a16:creationId xmlns:a16="http://schemas.microsoft.com/office/drawing/2014/main" xmlns="" id="{8B15E7E6-6BE3-40F4-A3FE-EF65A1A6A5D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xmlns="" id="{73FD3660-9E67-4232-81C5-97C5886346D6}"/>
              </a:ext>
            </a:extLst>
          </p:cNvPr>
          <p:cNvSpPr>
            <a:spLocks noGrp="1"/>
          </p:cNvSpPr>
          <p:nvPr>
            <p:ph type="sldNum" sz="quarter" idx="12"/>
          </p:nvPr>
        </p:nvSpPr>
        <p:spPr/>
        <p:txBody>
          <a:bodyPr/>
          <a:lstStyle/>
          <a:p>
            <a:fld id="{EF07B017-21FC-432F-B38E-D497F7D55DF8}" type="slidenum">
              <a:rPr lang="en-US" smtClean="0"/>
              <a:t>‹#›</a:t>
            </a:fld>
            <a:endParaRPr lang="en-US"/>
          </a:p>
        </p:txBody>
      </p:sp>
    </p:spTree>
    <p:extLst>
      <p:ext uri="{BB962C8B-B14F-4D97-AF65-F5344CB8AC3E}">
        <p14:creationId xmlns:p14="http://schemas.microsoft.com/office/powerpoint/2010/main" val="34210171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xmlns="" id="{18345246-189E-4748-A485-B603FEFBAA1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xmlns="" id="{FC3BC50E-ADCC-4F0D-8139-879495A9252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AAAE526F-AB9D-417D-B5A3-88547868202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AF5B582-8163-4C51-8E81-D4C477F612CC}" type="datetimeFigureOut">
              <a:rPr lang="en-US" smtClean="0"/>
              <a:t>12/4/2019</a:t>
            </a:fld>
            <a:endParaRPr lang="en-US"/>
          </a:p>
        </p:txBody>
      </p:sp>
      <p:sp>
        <p:nvSpPr>
          <p:cNvPr id="5" name="Footer Placeholder 4">
            <a:extLst>
              <a:ext uri="{FF2B5EF4-FFF2-40B4-BE49-F238E27FC236}">
                <a16:creationId xmlns:a16="http://schemas.microsoft.com/office/drawing/2014/main" xmlns="" id="{FC814676-4E72-4BDE-A512-37555230962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xmlns="" id="{AA52DECF-6FEF-4A6E-8024-1145B4C09B8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F07B017-21FC-432F-B38E-D497F7D55DF8}" type="slidenum">
              <a:rPr lang="en-US" smtClean="0"/>
              <a:t>‹#›</a:t>
            </a:fld>
            <a:endParaRPr lang="en-US"/>
          </a:p>
        </p:txBody>
      </p:sp>
    </p:spTree>
    <p:extLst>
      <p:ext uri="{BB962C8B-B14F-4D97-AF65-F5344CB8AC3E}">
        <p14:creationId xmlns:p14="http://schemas.microsoft.com/office/powerpoint/2010/main" val="349228158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hyperlink" Target="https://www.glendale.edu/about-gcc/faculty-and-staff/bmt/bmt-referral-form" TargetMode="Externa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8" Type="http://schemas.openxmlformats.org/officeDocument/2006/relationships/hyperlink" Target="mailto:garym@glendale.edu" TargetMode="External"/><Relationship Id="rId3" Type="http://schemas.openxmlformats.org/officeDocument/2006/relationships/hyperlink" Target="mailto:treyes@glendale.edu" TargetMode="External"/><Relationship Id="rId7" Type="http://schemas.openxmlformats.org/officeDocument/2006/relationships/hyperlink" Target="mailto:aramirez@glendale.edu" TargetMode="External"/><Relationship Id="rId2" Type="http://schemas.openxmlformats.org/officeDocument/2006/relationships/hyperlink" Target="mailto:toukayan@glendale.edu" TargetMode="External"/><Relationship Id="rId1" Type="http://schemas.openxmlformats.org/officeDocument/2006/relationships/slideLayout" Target="../slideLayouts/slideLayout2.xml"/><Relationship Id="rId6" Type="http://schemas.openxmlformats.org/officeDocument/2006/relationships/image" Target="../media/image1.png"/><Relationship Id="rId5" Type="http://schemas.openxmlformats.org/officeDocument/2006/relationships/hyperlink" Target="mailto:tziegler@glendale.edu" TargetMode="External"/><Relationship Id="rId4" Type="http://schemas.openxmlformats.org/officeDocument/2006/relationships/hyperlink" Target="mailto:crescent@glendale.edu" TargetMode="External"/><Relationship Id="rId9" Type="http://schemas.openxmlformats.org/officeDocument/2006/relationships/hyperlink" Target="mailto:sabou@glendale.edu" TargetMode="External"/></Relationships>
</file>

<file path=ppt/slides/_rels/slide15.xml.rels><?xml version="1.0" encoding="UTF-8" standalone="yes"?>
<Relationships xmlns="http://schemas.openxmlformats.org/package/2006/relationships"><Relationship Id="rId2" Type="http://schemas.openxmlformats.org/officeDocument/2006/relationships/hyperlink" Target="https://www.glendale.edu/about-gcc/faculty-and-staff/bmt/bmt-referral-form"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FCC7B38C-BBCC-4E2C-8880-B3ED52A5DB1D}"/>
              </a:ext>
            </a:extLst>
          </p:cNvPr>
          <p:cNvSpPr>
            <a:spLocks noGrp="1"/>
          </p:cNvSpPr>
          <p:nvPr>
            <p:ph type="ctrTitle"/>
          </p:nvPr>
        </p:nvSpPr>
        <p:spPr/>
        <p:txBody>
          <a:bodyPr/>
          <a:lstStyle/>
          <a:p>
            <a:r>
              <a:rPr lang="en-US" dirty="0"/>
              <a:t>What is a Behavioral Management Team? </a:t>
            </a:r>
          </a:p>
        </p:txBody>
      </p:sp>
      <p:sp>
        <p:nvSpPr>
          <p:cNvPr id="3" name="Subtitle 2">
            <a:extLst>
              <a:ext uri="{FF2B5EF4-FFF2-40B4-BE49-F238E27FC236}">
                <a16:creationId xmlns:a16="http://schemas.microsoft.com/office/drawing/2014/main" xmlns="" id="{435E0FE2-8E7B-4AD3-8D18-26C04CD98B0A}"/>
              </a:ext>
            </a:extLst>
          </p:cNvPr>
          <p:cNvSpPr>
            <a:spLocks noGrp="1"/>
          </p:cNvSpPr>
          <p:nvPr>
            <p:ph type="subTitle" idx="1"/>
          </p:nvPr>
        </p:nvSpPr>
        <p:spPr/>
        <p:txBody>
          <a:bodyPr/>
          <a:lstStyle/>
          <a:p>
            <a:endParaRPr lang="en-US" dirty="0"/>
          </a:p>
          <a:p>
            <a:r>
              <a:rPr lang="en-US" dirty="0"/>
              <a:t>A Guide for Faculty and Staff</a:t>
            </a:r>
            <a:br>
              <a:rPr lang="en-US" dirty="0"/>
            </a:br>
            <a:r>
              <a:rPr lang="en-US" dirty="0"/>
              <a:t>Published by the Glendale Community College</a:t>
            </a:r>
            <a:br>
              <a:rPr lang="en-US" dirty="0"/>
            </a:br>
            <a:r>
              <a:rPr lang="en-US" dirty="0"/>
              <a:t>Office of Student Affairs and the Behavioral Management Team</a:t>
            </a:r>
          </a:p>
        </p:txBody>
      </p:sp>
    </p:spTree>
    <p:extLst>
      <p:ext uri="{BB962C8B-B14F-4D97-AF65-F5344CB8AC3E}">
        <p14:creationId xmlns:p14="http://schemas.microsoft.com/office/powerpoint/2010/main" val="16866727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6173E44D-9E21-4AF7-9F64-93684422935A}"/>
              </a:ext>
            </a:extLst>
          </p:cNvPr>
          <p:cNvSpPr>
            <a:spLocks noGrp="1"/>
          </p:cNvSpPr>
          <p:nvPr>
            <p:ph type="title"/>
          </p:nvPr>
        </p:nvSpPr>
        <p:spPr/>
        <p:txBody>
          <a:bodyPr/>
          <a:lstStyle/>
          <a:p>
            <a:r>
              <a:rPr lang="en-US" dirty="0"/>
              <a:t>Examples of Imminent Threats or Danger requiring immediate response:</a:t>
            </a:r>
          </a:p>
        </p:txBody>
      </p:sp>
      <p:sp>
        <p:nvSpPr>
          <p:cNvPr id="3" name="Content Placeholder 2">
            <a:extLst>
              <a:ext uri="{FF2B5EF4-FFF2-40B4-BE49-F238E27FC236}">
                <a16:creationId xmlns:a16="http://schemas.microsoft.com/office/drawing/2014/main" xmlns="" id="{227C83E3-ABC0-4FE4-90EF-39435A31F169}"/>
              </a:ext>
            </a:extLst>
          </p:cNvPr>
          <p:cNvSpPr>
            <a:spLocks noGrp="1"/>
          </p:cNvSpPr>
          <p:nvPr>
            <p:ph idx="1"/>
          </p:nvPr>
        </p:nvSpPr>
        <p:spPr/>
        <p:txBody>
          <a:bodyPr>
            <a:normAutofit/>
          </a:bodyPr>
          <a:lstStyle/>
          <a:p>
            <a:r>
              <a:rPr lang="en-US" dirty="0"/>
              <a:t>Physical threats or aggression towards another person (assault)</a:t>
            </a:r>
          </a:p>
          <a:p>
            <a:r>
              <a:rPr lang="en-US" dirty="0"/>
              <a:t>Severe rage or verbal threats to kill or harm a person or self</a:t>
            </a:r>
          </a:p>
          <a:p>
            <a:r>
              <a:rPr lang="en-US" dirty="0"/>
              <a:t>Under the influence of drugs or alcohol</a:t>
            </a:r>
          </a:p>
          <a:p>
            <a:r>
              <a:rPr lang="en-US" dirty="0"/>
              <a:t>Suicidal threats</a:t>
            </a:r>
          </a:p>
          <a:p>
            <a:r>
              <a:rPr lang="en-US" dirty="0"/>
              <a:t>Brandishing weapons of any kind</a:t>
            </a:r>
          </a:p>
          <a:p>
            <a:pPr lvl="0"/>
            <a:r>
              <a:rPr lang="en-US" dirty="0"/>
              <a:t>Individual acts out and appears to be violent</a:t>
            </a:r>
          </a:p>
          <a:p>
            <a:pPr lvl="0"/>
            <a:r>
              <a:rPr lang="en-US" dirty="0"/>
              <a:t>Student demonstrates threatening and harmful behavior towards self or others</a:t>
            </a:r>
          </a:p>
          <a:p>
            <a:pPr marL="0" lvl="0" indent="0">
              <a:buNone/>
            </a:pPr>
            <a:endParaRPr lang="en-US" dirty="0"/>
          </a:p>
          <a:p>
            <a:pPr lvl="0"/>
            <a:endParaRPr lang="en-US" dirty="0"/>
          </a:p>
          <a:p>
            <a:endParaRPr lang="en-US" dirty="0"/>
          </a:p>
          <a:p>
            <a:endParaRPr lang="en-US" dirty="0"/>
          </a:p>
        </p:txBody>
      </p:sp>
    </p:spTree>
    <p:extLst>
      <p:ext uri="{BB962C8B-B14F-4D97-AF65-F5344CB8AC3E}">
        <p14:creationId xmlns:p14="http://schemas.microsoft.com/office/powerpoint/2010/main" val="330734265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C3361685-4A6F-43C5-BEA7-757DAEEDE733}"/>
              </a:ext>
            </a:extLst>
          </p:cNvPr>
          <p:cNvSpPr>
            <a:spLocks noGrp="1"/>
          </p:cNvSpPr>
          <p:nvPr>
            <p:ph type="title"/>
          </p:nvPr>
        </p:nvSpPr>
        <p:spPr/>
        <p:txBody>
          <a:bodyPr/>
          <a:lstStyle/>
          <a:p>
            <a:r>
              <a:rPr lang="en-US" dirty="0"/>
              <a:t>When Should I Make a BMT report?</a:t>
            </a:r>
          </a:p>
        </p:txBody>
      </p:sp>
      <p:sp>
        <p:nvSpPr>
          <p:cNvPr id="3" name="Content Placeholder 2">
            <a:extLst>
              <a:ext uri="{FF2B5EF4-FFF2-40B4-BE49-F238E27FC236}">
                <a16:creationId xmlns:a16="http://schemas.microsoft.com/office/drawing/2014/main" xmlns="" id="{5B790A5E-3FA4-4321-A187-00FA87C0B43B}"/>
              </a:ext>
            </a:extLst>
          </p:cNvPr>
          <p:cNvSpPr>
            <a:spLocks noGrp="1"/>
          </p:cNvSpPr>
          <p:nvPr>
            <p:ph idx="1"/>
          </p:nvPr>
        </p:nvSpPr>
        <p:spPr/>
        <p:txBody>
          <a:bodyPr/>
          <a:lstStyle/>
          <a:p>
            <a:pPr marL="0" indent="0" algn="ctr">
              <a:buNone/>
            </a:pPr>
            <a:r>
              <a:rPr lang="en-US" dirty="0"/>
              <a:t>Concerns that are troubling, possibly a violation of the Student Code of Conduct, but </a:t>
            </a:r>
            <a:r>
              <a:rPr lang="en-US" b="1" dirty="0"/>
              <a:t>NOT</a:t>
            </a:r>
            <a:r>
              <a:rPr lang="en-US" dirty="0"/>
              <a:t> requiring an immediate response:</a:t>
            </a:r>
          </a:p>
          <a:p>
            <a:endParaRPr lang="en-US" dirty="0"/>
          </a:p>
          <a:p>
            <a:r>
              <a:rPr lang="en-US" dirty="0"/>
              <a:t>Significant decline in academic performance, hygiene/appearance, behavior, etc. </a:t>
            </a:r>
          </a:p>
          <a:p>
            <a:r>
              <a:rPr lang="en-US" dirty="0"/>
              <a:t>Demonstrating disruptive and /or disturbing behavior</a:t>
            </a:r>
          </a:p>
          <a:p>
            <a:r>
              <a:rPr lang="en-US" dirty="0"/>
              <a:t>Disturbing comments in assignments, papers, email, social media, etc.</a:t>
            </a:r>
          </a:p>
          <a:p>
            <a:r>
              <a:rPr lang="en-US" dirty="0"/>
              <a:t>Marked decline in socialization, observed to be withdrawn, non-participation in class activities, isolation</a:t>
            </a:r>
          </a:p>
          <a:p>
            <a:endParaRPr lang="en-US" dirty="0"/>
          </a:p>
          <a:p>
            <a:endParaRPr lang="en-US" dirty="0"/>
          </a:p>
          <a:p>
            <a:endParaRPr lang="en-US" dirty="0"/>
          </a:p>
          <a:p>
            <a:endParaRPr lang="en-US" dirty="0"/>
          </a:p>
          <a:p>
            <a:endParaRPr lang="en-US" dirty="0"/>
          </a:p>
          <a:p>
            <a:endParaRPr lang="en-US" dirty="0"/>
          </a:p>
          <a:p>
            <a:endParaRPr lang="en-US" dirty="0"/>
          </a:p>
        </p:txBody>
      </p:sp>
    </p:spTree>
    <p:extLst>
      <p:ext uri="{BB962C8B-B14F-4D97-AF65-F5344CB8AC3E}">
        <p14:creationId xmlns:p14="http://schemas.microsoft.com/office/powerpoint/2010/main" val="332377566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40453F71-9602-4F25-B868-80AB15883029}"/>
              </a:ext>
            </a:extLst>
          </p:cNvPr>
          <p:cNvSpPr>
            <a:spLocks noGrp="1"/>
          </p:cNvSpPr>
          <p:nvPr>
            <p:ph type="title"/>
          </p:nvPr>
        </p:nvSpPr>
        <p:spPr/>
        <p:txBody>
          <a:bodyPr/>
          <a:lstStyle/>
          <a:p>
            <a:r>
              <a:rPr lang="en-US" dirty="0"/>
              <a:t>When Should I Make a BMT Report (cont.)</a:t>
            </a:r>
          </a:p>
        </p:txBody>
      </p:sp>
      <p:sp>
        <p:nvSpPr>
          <p:cNvPr id="3" name="Content Placeholder 2">
            <a:extLst>
              <a:ext uri="{FF2B5EF4-FFF2-40B4-BE49-F238E27FC236}">
                <a16:creationId xmlns:a16="http://schemas.microsoft.com/office/drawing/2014/main" xmlns="" id="{508017FE-A90B-4F34-B6B4-7CE350F326B8}"/>
              </a:ext>
            </a:extLst>
          </p:cNvPr>
          <p:cNvSpPr>
            <a:spLocks noGrp="1"/>
          </p:cNvSpPr>
          <p:nvPr>
            <p:ph idx="1"/>
          </p:nvPr>
        </p:nvSpPr>
        <p:spPr/>
        <p:txBody>
          <a:bodyPr>
            <a:normAutofit lnSpcReduction="10000"/>
          </a:bodyPr>
          <a:lstStyle/>
          <a:p>
            <a:r>
              <a:rPr lang="en-US" dirty="0"/>
              <a:t>Student is observed acting paranoid, suspicious, accusatory</a:t>
            </a:r>
          </a:p>
          <a:p>
            <a:r>
              <a:rPr lang="en-US" dirty="0"/>
              <a:t>Dramatic mood shifts, aggressive tone, easily frustrated, defiant or unruly</a:t>
            </a:r>
          </a:p>
          <a:p>
            <a:r>
              <a:rPr lang="en-US" dirty="0"/>
              <a:t>Self report of severe shortages in having basic needs met</a:t>
            </a:r>
          </a:p>
          <a:p>
            <a:pPr lvl="0"/>
            <a:r>
              <a:rPr lang="en-US" dirty="0"/>
              <a:t>Student uses verbally abusive language</a:t>
            </a:r>
          </a:p>
          <a:p>
            <a:pPr lvl="0"/>
            <a:r>
              <a:rPr lang="en-US" dirty="0"/>
              <a:t>Student displays irrational thoughts or inappropriate actions</a:t>
            </a:r>
          </a:p>
          <a:p>
            <a:pPr lvl="0"/>
            <a:r>
              <a:rPr lang="en-US" dirty="0"/>
              <a:t>Student interferes with the learning environment with disruptive verbal/behavioral expressions</a:t>
            </a:r>
          </a:p>
          <a:p>
            <a:pPr lvl="0"/>
            <a:r>
              <a:rPr lang="en-US" dirty="0"/>
              <a:t>Student persistently makes inordinate demands for time and attention from faculty/staff</a:t>
            </a:r>
          </a:p>
          <a:p>
            <a:endParaRPr lang="en-US" dirty="0"/>
          </a:p>
        </p:txBody>
      </p:sp>
    </p:spTree>
    <p:extLst>
      <p:ext uri="{BB962C8B-B14F-4D97-AF65-F5344CB8AC3E}">
        <p14:creationId xmlns:p14="http://schemas.microsoft.com/office/powerpoint/2010/main" val="420461393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89B259C4-F6E5-416A-92AE-E0F752B622FE}"/>
              </a:ext>
            </a:extLst>
          </p:cNvPr>
          <p:cNvSpPr>
            <a:spLocks noGrp="1"/>
          </p:cNvSpPr>
          <p:nvPr>
            <p:ph type="title"/>
          </p:nvPr>
        </p:nvSpPr>
        <p:spPr/>
        <p:txBody>
          <a:bodyPr/>
          <a:lstStyle/>
          <a:p>
            <a:r>
              <a:rPr lang="en-US" dirty="0"/>
              <a:t>How Do I Make a Report?</a:t>
            </a:r>
          </a:p>
        </p:txBody>
      </p:sp>
      <p:sp>
        <p:nvSpPr>
          <p:cNvPr id="3" name="Content Placeholder 2">
            <a:extLst>
              <a:ext uri="{FF2B5EF4-FFF2-40B4-BE49-F238E27FC236}">
                <a16:creationId xmlns:a16="http://schemas.microsoft.com/office/drawing/2014/main" xmlns="" id="{17EA6703-2E26-4C27-A105-85A65EB8FB49}"/>
              </a:ext>
            </a:extLst>
          </p:cNvPr>
          <p:cNvSpPr>
            <a:spLocks noGrp="1"/>
          </p:cNvSpPr>
          <p:nvPr>
            <p:ph idx="1"/>
          </p:nvPr>
        </p:nvSpPr>
        <p:spPr/>
        <p:txBody>
          <a:bodyPr/>
          <a:lstStyle/>
          <a:p>
            <a:pPr marL="0" indent="0">
              <a:buNone/>
            </a:pPr>
            <a:r>
              <a:rPr lang="en-US" dirty="0" smtClean="0">
                <a:hlinkClick r:id="rId2"/>
              </a:rPr>
              <a:t>Behavioral Management Team Reporting </a:t>
            </a:r>
            <a:r>
              <a:rPr lang="en-US" dirty="0" smtClean="0">
                <a:hlinkClick r:id="rId2"/>
              </a:rPr>
              <a:t>F</a:t>
            </a:r>
            <a:r>
              <a:rPr lang="en-US" dirty="0" smtClean="0">
                <a:hlinkClick r:id="rId2"/>
              </a:rPr>
              <a:t>orm</a:t>
            </a:r>
            <a:endParaRPr lang="en-US" dirty="0"/>
          </a:p>
        </p:txBody>
      </p:sp>
    </p:spTree>
    <p:extLst>
      <p:ext uri="{BB962C8B-B14F-4D97-AF65-F5344CB8AC3E}">
        <p14:creationId xmlns:p14="http://schemas.microsoft.com/office/powerpoint/2010/main" val="409173684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FA08DBDD-5223-43A5-9D82-28226A32EBAB}"/>
              </a:ext>
            </a:extLst>
          </p:cNvPr>
          <p:cNvSpPr>
            <a:spLocks noGrp="1"/>
          </p:cNvSpPr>
          <p:nvPr>
            <p:ph idx="1"/>
          </p:nvPr>
        </p:nvSpPr>
        <p:spPr>
          <a:xfrm>
            <a:off x="838199" y="1825625"/>
            <a:ext cx="3004458" cy="4351338"/>
          </a:xfrm>
        </p:spPr>
        <p:txBody>
          <a:bodyPr>
            <a:noAutofit/>
          </a:bodyPr>
          <a:lstStyle/>
          <a:p>
            <a:pPr marL="0" indent="0">
              <a:buNone/>
            </a:pPr>
            <a:r>
              <a:rPr lang="en-US" sz="1200" b="1" dirty="0"/>
              <a:t>Office of Student Affairs</a:t>
            </a:r>
            <a:br>
              <a:rPr lang="en-US" sz="1200" b="1" dirty="0"/>
            </a:br>
            <a:r>
              <a:rPr lang="en-US" sz="1200" b="1" dirty="0"/>
              <a:t>Dean, Student Affairs</a:t>
            </a:r>
            <a:br>
              <a:rPr lang="en-US" sz="1200" b="1" dirty="0"/>
            </a:br>
            <a:r>
              <a:rPr lang="en-US" sz="1200" b="1" dirty="0"/>
              <a:t>Tzoler Oukayan</a:t>
            </a:r>
            <a:r>
              <a:rPr lang="en-US" sz="1200" dirty="0"/>
              <a:t/>
            </a:r>
            <a:br>
              <a:rPr lang="en-US" sz="1200" dirty="0"/>
            </a:br>
            <a:r>
              <a:rPr lang="en-US" sz="1200" dirty="0"/>
              <a:t>Student Center 204</a:t>
            </a:r>
            <a:br>
              <a:rPr lang="en-US" sz="1200" dirty="0"/>
            </a:br>
            <a:r>
              <a:rPr lang="en-US" sz="1200" dirty="0"/>
              <a:t>(818) 240-1000 </a:t>
            </a:r>
            <a:r>
              <a:rPr lang="en-US" sz="1200" dirty="0" smtClean="0"/>
              <a:t>e </a:t>
            </a:r>
            <a:r>
              <a:rPr lang="en-US" sz="1200" dirty="0" err="1" smtClean="0"/>
              <a:t>xt</a:t>
            </a:r>
            <a:r>
              <a:rPr lang="en-US" sz="1200" dirty="0" err="1"/>
              <a:t>.</a:t>
            </a:r>
            <a:r>
              <a:rPr lang="en-US" sz="1200" dirty="0"/>
              <a:t> 5594</a:t>
            </a:r>
            <a:br>
              <a:rPr lang="en-US" sz="1200" dirty="0"/>
            </a:br>
            <a:r>
              <a:rPr lang="en-US" sz="1200" u="sng" dirty="0">
                <a:hlinkClick r:id="rId2"/>
              </a:rPr>
              <a:t>toukayan@glendale.edu</a:t>
            </a:r>
            <a:r>
              <a:rPr lang="en-US" sz="1200" dirty="0"/>
              <a:t/>
            </a:r>
            <a:br>
              <a:rPr lang="en-US" sz="1200" dirty="0"/>
            </a:br>
            <a:r>
              <a:rPr lang="en-US" sz="1200" dirty="0"/>
              <a:t/>
            </a:r>
            <a:br>
              <a:rPr lang="en-US" sz="1200" dirty="0"/>
            </a:br>
            <a:r>
              <a:rPr lang="en-US" sz="1200" b="1" dirty="0"/>
              <a:t>Health Center, Health Services</a:t>
            </a:r>
            <a:br>
              <a:rPr lang="en-US" sz="1200" b="1" dirty="0"/>
            </a:br>
            <a:r>
              <a:rPr lang="en-US" sz="1200" b="1" dirty="0"/>
              <a:t>Program Manager II</a:t>
            </a:r>
            <a:br>
              <a:rPr lang="en-US" sz="1200" b="1" dirty="0"/>
            </a:br>
            <a:r>
              <a:rPr lang="en-US" sz="1200" b="1" dirty="0"/>
              <a:t>Toni Reyes</a:t>
            </a:r>
            <a:r>
              <a:rPr lang="en-US" sz="1200" dirty="0"/>
              <a:t/>
            </a:r>
            <a:br>
              <a:rPr lang="en-US" sz="1200" dirty="0"/>
            </a:br>
            <a:r>
              <a:rPr lang="en-US" sz="1200" dirty="0"/>
              <a:t>Health Center, San Rafael, 1st floor</a:t>
            </a:r>
            <a:br>
              <a:rPr lang="en-US" sz="1200" dirty="0"/>
            </a:br>
            <a:r>
              <a:rPr lang="en-US" sz="1200" dirty="0"/>
              <a:t>(818) 240-1000 ext. 5190</a:t>
            </a:r>
            <a:br>
              <a:rPr lang="en-US" sz="1200" dirty="0"/>
            </a:br>
            <a:r>
              <a:rPr lang="en-US" sz="1200" u="sng" dirty="0" smtClean="0">
                <a:hlinkClick r:id="rId3"/>
              </a:rPr>
              <a:t>treyes@glendale.edu</a:t>
            </a:r>
            <a:r>
              <a:rPr lang="en-US" sz="1200" u="sng" dirty="0" smtClean="0"/>
              <a:t>                 </a:t>
            </a:r>
            <a:r>
              <a:rPr lang="en-US" sz="1200" dirty="0"/>
              <a:t/>
            </a:r>
            <a:br>
              <a:rPr lang="en-US" sz="1200" dirty="0"/>
            </a:br>
            <a:r>
              <a:rPr lang="en-US" sz="1200" dirty="0"/>
              <a:t/>
            </a:r>
            <a:br>
              <a:rPr lang="en-US" sz="1200" dirty="0"/>
            </a:br>
            <a:r>
              <a:rPr lang="en-US" sz="1200" b="1" dirty="0"/>
              <a:t>Student Services Division,</a:t>
            </a:r>
            <a:br>
              <a:rPr lang="en-US" sz="1200" b="1" dirty="0"/>
            </a:br>
            <a:r>
              <a:rPr lang="en-US" sz="1200" b="1" dirty="0"/>
              <a:t>Health Center, Health Services</a:t>
            </a:r>
            <a:br>
              <a:rPr lang="en-US" sz="1200" b="1" dirty="0"/>
            </a:br>
            <a:r>
              <a:rPr lang="en-US" sz="1200" b="1" dirty="0"/>
              <a:t>Mental Health Counselor</a:t>
            </a:r>
            <a:br>
              <a:rPr lang="en-US" sz="1200" b="1" dirty="0"/>
            </a:br>
            <a:r>
              <a:rPr lang="en-US" sz="1200" b="1" dirty="0"/>
              <a:t>Crescent </a:t>
            </a:r>
            <a:r>
              <a:rPr lang="en-US" sz="1200" b="1" dirty="0" err="1"/>
              <a:t>Orpelli</a:t>
            </a:r>
            <a:r>
              <a:rPr lang="en-US" sz="1200" dirty="0"/>
              <a:t/>
            </a:r>
            <a:br>
              <a:rPr lang="en-US" sz="1200" dirty="0"/>
            </a:br>
            <a:r>
              <a:rPr lang="en-US" sz="1200" dirty="0"/>
              <a:t>Health Center, San Rafael, 1st floor</a:t>
            </a:r>
            <a:br>
              <a:rPr lang="en-US" sz="1200" dirty="0"/>
            </a:br>
            <a:r>
              <a:rPr lang="en-US" sz="1200" dirty="0"/>
              <a:t>(818) 240-1000 ext. 5192</a:t>
            </a:r>
            <a:br>
              <a:rPr lang="en-US" sz="1200" dirty="0"/>
            </a:br>
            <a:r>
              <a:rPr lang="en-US" sz="1200" u="sng" dirty="0">
                <a:hlinkClick r:id="rId4"/>
              </a:rPr>
              <a:t>crescent@glendale.edu</a:t>
            </a:r>
            <a:r>
              <a:rPr lang="en-US" sz="1200" dirty="0"/>
              <a:t/>
            </a:r>
            <a:br>
              <a:rPr lang="en-US" sz="1200" dirty="0"/>
            </a:br>
            <a:r>
              <a:rPr lang="en-US" sz="1200" dirty="0"/>
              <a:t/>
            </a:r>
            <a:br>
              <a:rPr lang="en-US" sz="1200" dirty="0"/>
            </a:br>
            <a:r>
              <a:rPr lang="en-US" sz="1200" b="1" dirty="0"/>
              <a:t>Student Services Division, DSPS-CSD</a:t>
            </a:r>
            <a:br>
              <a:rPr lang="en-US" sz="1200" b="1" dirty="0"/>
            </a:br>
            <a:r>
              <a:rPr lang="en-US" sz="1200" b="1" dirty="0"/>
              <a:t>Counselor/Assistant Professor</a:t>
            </a:r>
            <a:br>
              <a:rPr lang="en-US" sz="1200" b="1" dirty="0"/>
            </a:br>
            <a:r>
              <a:rPr lang="en-US" sz="1200" b="1" dirty="0"/>
              <a:t>Tracey Ziegler</a:t>
            </a:r>
            <a:r>
              <a:rPr lang="en-US" sz="1200" dirty="0"/>
              <a:t/>
            </a:r>
            <a:br>
              <a:rPr lang="en-US" sz="1200" dirty="0"/>
            </a:br>
            <a:r>
              <a:rPr lang="en-US" sz="1200" dirty="0"/>
              <a:t>San Fernando 121</a:t>
            </a:r>
            <a:br>
              <a:rPr lang="en-US" sz="1200" dirty="0"/>
            </a:br>
            <a:r>
              <a:rPr lang="en-US" sz="1200" dirty="0"/>
              <a:t>(818) 240-1000 ext. 5451</a:t>
            </a:r>
            <a:br>
              <a:rPr lang="en-US" sz="1200" dirty="0"/>
            </a:br>
            <a:r>
              <a:rPr lang="en-US" sz="1200" u="sng" dirty="0">
                <a:hlinkClick r:id="rId5"/>
              </a:rPr>
              <a:t>tziegler@glendale.edu</a:t>
            </a:r>
            <a:r>
              <a:rPr lang="en-US" sz="1200" dirty="0"/>
              <a:t/>
            </a:r>
            <a:br>
              <a:rPr lang="en-US" sz="1200" dirty="0"/>
            </a:br>
            <a:endParaRPr lang="en-US" sz="1200" dirty="0"/>
          </a:p>
        </p:txBody>
      </p:sp>
      <p:pic>
        <p:nvPicPr>
          <p:cNvPr id="4" name="Picture 3" descr="Image result for we are your team">
            <a:extLst>
              <a:ext uri="{FF2B5EF4-FFF2-40B4-BE49-F238E27FC236}">
                <a16:creationId xmlns:a16="http://schemas.microsoft.com/office/drawing/2014/main" xmlns="" id="{AFE62BAA-57B8-4D5E-98BF-568BB03644A3}"/>
              </a:ext>
            </a:extLst>
          </p:cNvPr>
          <p:cNvPicPr/>
          <p:nvPr/>
        </p:nvPicPr>
        <p:blipFill>
          <a:blip r:embed="rId6">
            <a:extLst>
              <a:ext uri="{28A0092B-C50C-407E-A947-70E740481C1C}">
                <a14:useLocalDpi xmlns:a14="http://schemas.microsoft.com/office/drawing/2010/main" val="0"/>
              </a:ext>
            </a:extLst>
          </a:blip>
          <a:srcRect/>
          <a:stretch>
            <a:fillRect/>
          </a:stretch>
        </p:blipFill>
        <p:spPr bwMode="auto">
          <a:xfrm>
            <a:off x="2340428" y="139700"/>
            <a:ext cx="5715000" cy="1685925"/>
          </a:xfrm>
          <a:prstGeom prst="rect">
            <a:avLst/>
          </a:prstGeom>
          <a:noFill/>
          <a:ln>
            <a:noFill/>
          </a:ln>
        </p:spPr>
      </p:pic>
      <p:sp>
        <p:nvSpPr>
          <p:cNvPr id="7" name="TextBox 6"/>
          <p:cNvSpPr txBox="1"/>
          <p:nvPr/>
        </p:nvSpPr>
        <p:spPr>
          <a:xfrm>
            <a:off x="3940121" y="1825625"/>
            <a:ext cx="3102935" cy="4278094"/>
          </a:xfrm>
          <a:prstGeom prst="rect">
            <a:avLst/>
          </a:prstGeom>
          <a:noFill/>
        </p:spPr>
        <p:txBody>
          <a:bodyPr wrap="square" rtlCol="0">
            <a:spAutoFit/>
          </a:bodyPr>
          <a:lstStyle/>
          <a:p>
            <a:r>
              <a:rPr lang="en-US" sz="1200" b="1" dirty="0"/>
              <a:t>Continuing Education </a:t>
            </a:r>
          </a:p>
          <a:p>
            <a:r>
              <a:rPr lang="en-US" sz="1200" b="1" dirty="0"/>
              <a:t>Administrative Dean of Continuing and Community Education</a:t>
            </a:r>
          </a:p>
          <a:p>
            <a:r>
              <a:rPr lang="en-US" sz="1200" b="1" dirty="0"/>
              <a:t>Alfred Ramirez</a:t>
            </a:r>
          </a:p>
          <a:p>
            <a:r>
              <a:rPr lang="en-US" sz="1200" dirty="0"/>
              <a:t>Garfield Campus TR 300-P</a:t>
            </a:r>
          </a:p>
          <a:p>
            <a:r>
              <a:rPr lang="en-US" sz="1200" dirty="0"/>
              <a:t>(818) 240-1000 x5018</a:t>
            </a:r>
          </a:p>
          <a:p>
            <a:r>
              <a:rPr lang="en-US" sz="1200" dirty="0" smtClean="0">
                <a:hlinkClick r:id="rId7"/>
              </a:rPr>
              <a:t>aramirez@glendale.edu</a:t>
            </a:r>
            <a:r>
              <a:rPr lang="en-US" sz="1200" dirty="0" smtClean="0"/>
              <a:t> </a:t>
            </a:r>
            <a:endParaRPr lang="en-US" sz="1200" dirty="0"/>
          </a:p>
          <a:p>
            <a:endParaRPr lang="en-US" sz="1200" dirty="0"/>
          </a:p>
          <a:p>
            <a:r>
              <a:rPr lang="en-US" sz="1200" b="1" dirty="0"/>
              <a:t>GCC District Police Department</a:t>
            </a:r>
          </a:p>
          <a:p>
            <a:r>
              <a:rPr lang="en-US" sz="1200" b="1" dirty="0"/>
              <a:t>Chief of Police</a:t>
            </a:r>
          </a:p>
          <a:p>
            <a:r>
              <a:rPr lang="en-US" sz="1200" b="1" dirty="0"/>
              <a:t>Gary </a:t>
            </a:r>
            <a:r>
              <a:rPr lang="en-US" sz="1200" b="1" dirty="0" smtClean="0"/>
              <a:t>Montecuollo    </a:t>
            </a:r>
            <a:endParaRPr lang="en-US" sz="1200" b="1" dirty="0"/>
          </a:p>
          <a:p>
            <a:r>
              <a:rPr lang="en-US" sz="1200" dirty="0"/>
              <a:t>Sierra Madre 153</a:t>
            </a:r>
          </a:p>
          <a:p>
            <a:r>
              <a:rPr lang="en-US" sz="1200" dirty="0"/>
              <a:t>(818) 240-1000 x3120</a:t>
            </a:r>
          </a:p>
          <a:p>
            <a:r>
              <a:rPr lang="en-US" sz="1200" dirty="0" smtClean="0">
                <a:hlinkClick r:id="rId8"/>
              </a:rPr>
              <a:t>garym@glendale.edu</a:t>
            </a:r>
            <a:r>
              <a:rPr lang="en-US" sz="1200" dirty="0" smtClean="0"/>
              <a:t> </a:t>
            </a:r>
            <a:endParaRPr lang="en-US" sz="1200" dirty="0"/>
          </a:p>
          <a:p>
            <a:endParaRPr lang="en-US" sz="1200" dirty="0"/>
          </a:p>
          <a:p>
            <a:r>
              <a:rPr lang="en-US" sz="1200" b="1" dirty="0"/>
              <a:t>GCCDPD</a:t>
            </a:r>
          </a:p>
          <a:p>
            <a:r>
              <a:rPr lang="en-US" sz="1200" b="1" dirty="0"/>
              <a:t>GCC District Police Department</a:t>
            </a:r>
          </a:p>
          <a:p>
            <a:r>
              <a:rPr lang="en-US" sz="1200" b="1" dirty="0"/>
              <a:t>Samir Abou-Rass</a:t>
            </a:r>
          </a:p>
          <a:p>
            <a:r>
              <a:rPr lang="en-US" sz="1200" dirty="0"/>
              <a:t>Sierra Madre 153</a:t>
            </a:r>
          </a:p>
          <a:p>
            <a:r>
              <a:rPr lang="en-US" sz="1200" dirty="0"/>
              <a:t>(818) 240-1000 </a:t>
            </a:r>
            <a:r>
              <a:rPr lang="en-US" sz="1200" dirty="0" smtClean="0"/>
              <a:t>x3047</a:t>
            </a:r>
          </a:p>
          <a:p>
            <a:r>
              <a:rPr lang="en-US" sz="1200" dirty="0" smtClean="0">
                <a:hlinkClick r:id="rId9"/>
              </a:rPr>
              <a:t>sabou@glendale.edu</a:t>
            </a:r>
            <a:r>
              <a:rPr lang="en-US" sz="1200" dirty="0" smtClean="0"/>
              <a:t> </a:t>
            </a:r>
            <a:endParaRPr lang="en-US" sz="1200" dirty="0"/>
          </a:p>
          <a:p>
            <a:endParaRPr lang="en-US" sz="1000" dirty="0"/>
          </a:p>
          <a:p>
            <a:endParaRPr lang="en-US" sz="1000" dirty="0"/>
          </a:p>
        </p:txBody>
      </p:sp>
    </p:spTree>
    <p:extLst>
      <p:ext uri="{BB962C8B-B14F-4D97-AF65-F5344CB8AC3E}">
        <p14:creationId xmlns:p14="http://schemas.microsoft.com/office/powerpoint/2010/main" val="248456017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9735D3A7-A5AA-4E2B-B79E-B80D80E1DF17}"/>
              </a:ext>
            </a:extLst>
          </p:cNvPr>
          <p:cNvSpPr>
            <a:spLocks noGrp="1"/>
          </p:cNvSpPr>
          <p:nvPr>
            <p:ph type="title"/>
          </p:nvPr>
        </p:nvSpPr>
        <p:spPr/>
        <p:txBody>
          <a:bodyPr/>
          <a:lstStyle/>
          <a:p>
            <a:pPr algn="ctr"/>
            <a:r>
              <a:rPr lang="en-US" b="1"/>
              <a:t>Thank You!</a:t>
            </a:r>
            <a:endParaRPr lang="en-US" b="1" dirty="0"/>
          </a:p>
        </p:txBody>
      </p:sp>
      <p:sp>
        <p:nvSpPr>
          <p:cNvPr id="3" name="Content Placeholder 2">
            <a:extLst>
              <a:ext uri="{FF2B5EF4-FFF2-40B4-BE49-F238E27FC236}">
                <a16:creationId xmlns:a16="http://schemas.microsoft.com/office/drawing/2014/main" xmlns="" id="{640FE773-6F3C-482E-9F12-263B4BDE8DED}"/>
              </a:ext>
            </a:extLst>
          </p:cNvPr>
          <p:cNvSpPr>
            <a:spLocks noGrp="1"/>
          </p:cNvSpPr>
          <p:nvPr>
            <p:ph idx="1"/>
          </p:nvPr>
        </p:nvSpPr>
        <p:spPr/>
        <p:txBody>
          <a:bodyPr/>
          <a:lstStyle/>
          <a:p>
            <a:r>
              <a:rPr lang="en-US" dirty="0"/>
              <a:t>The GCC Behavioral Management Team thanks you for your referrals, your calls for concern, your awareness of situations going on that may seem unusual, strange, concerning, and your attention to students’ well-being. </a:t>
            </a:r>
          </a:p>
          <a:p>
            <a:r>
              <a:rPr lang="en-US" dirty="0"/>
              <a:t>The BMT is here for YOU, and we welcome all referrals. Please use the </a:t>
            </a:r>
            <a:r>
              <a:rPr lang="en-US" dirty="0">
                <a:hlinkClick r:id="rId2"/>
              </a:rPr>
              <a:t>REPORTING FORM HERE</a:t>
            </a:r>
            <a:r>
              <a:rPr lang="en-US" dirty="0"/>
              <a:t>, or reach out to any of us directly.</a:t>
            </a:r>
          </a:p>
          <a:p>
            <a:r>
              <a:rPr lang="en-US" dirty="0"/>
              <a:t>We will help in any way possible!</a:t>
            </a:r>
          </a:p>
        </p:txBody>
      </p:sp>
    </p:spTree>
    <p:extLst>
      <p:ext uri="{BB962C8B-B14F-4D97-AF65-F5344CB8AC3E}">
        <p14:creationId xmlns:p14="http://schemas.microsoft.com/office/powerpoint/2010/main" val="334398047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720820CB-9E77-4419-B02F-EA3BD9593AC8}"/>
              </a:ext>
            </a:extLst>
          </p:cNvPr>
          <p:cNvSpPr>
            <a:spLocks noGrp="1"/>
          </p:cNvSpPr>
          <p:nvPr>
            <p:ph type="title"/>
          </p:nvPr>
        </p:nvSpPr>
        <p:spPr/>
        <p:txBody>
          <a:bodyPr/>
          <a:lstStyle/>
          <a:p>
            <a:r>
              <a:rPr lang="en-US" dirty="0"/>
              <a:t>Introduction and Intent</a:t>
            </a:r>
          </a:p>
        </p:txBody>
      </p:sp>
      <p:sp>
        <p:nvSpPr>
          <p:cNvPr id="3" name="Content Placeholder 2">
            <a:extLst>
              <a:ext uri="{FF2B5EF4-FFF2-40B4-BE49-F238E27FC236}">
                <a16:creationId xmlns:a16="http://schemas.microsoft.com/office/drawing/2014/main" xmlns="" id="{9A2ED25A-4B88-4B87-B25D-376548914C4F}"/>
              </a:ext>
            </a:extLst>
          </p:cNvPr>
          <p:cNvSpPr>
            <a:spLocks noGrp="1"/>
          </p:cNvSpPr>
          <p:nvPr>
            <p:ph idx="1"/>
          </p:nvPr>
        </p:nvSpPr>
        <p:spPr/>
        <p:txBody>
          <a:bodyPr/>
          <a:lstStyle/>
          <a:p>
            <a:r>
              <a:rPr lang="en-US" dirty="0"/>
              <a:t>The GCC Behavioral Management Team (BMT) is an identified group of individuals on our campuses whose purpose is to consult and confer with the Dean of Student Affairs on cases related to disruptive student behavior. </a:t>
            </a:r>
          </a:p>
          <a:p>
            <a:r>
              <a:rPr lang="en-US" dirty="0"/>
              <a:t>The GCC Student Code of Conduct dictates what student behavior constitutes a violation, and explains the established disciplinary process. The BMT meets bi-weekly (or more if necessary) to gather information, discuss reports, and provide support to concerned individuals. Resources and referrals are identified and provided to those needing them.</a:t>
            </a:r>
          </a:p>
        </p:txBody>
      </p:sp>
    </p:spTree>
    <p:extLst>
      <p:ext uri="{BB962C8B-B14F-4D97-AF65-F5344CB8AC3E}">
        <p14:creationId xmlns:p14="http://schemas.microsoft.com/office/powerpoint/2010/main" val="44534539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E700D4F4-E032-4567-B58F-F1FD3E018FDF}"/>
              </a:ext>
            </a:extLst>
          </p:cNvPr>
          <p:cNvSpPr>
            <a:spLocks noGrp="1"/>
          </p:cNvSpPr>
          <p:nvPr>
            <p:ph type="title"/>
          </p:nvPr>
        </p:nvSpPr>
        <p:spPr/>
        <p:txBody>
          <a:bodyPr/>
          <a:lstStyle/>
          <a:p>
            <a:r>
              <a:rPr lang="en-US" dirty="0"/>
              <a:t>The BMT Mission Statement</a:t>
            </a:r>
          </a:p>
        </p:txBody>
      </p:sp>
      <p:sp>
        <p:nvSpPr>
          <p:cNvPr id="3" name="Content Placeholder 2">
            <a:extLst>
              <a:ext uri="{FF2B5EF4-FFF2-40B4-BE49-F238E27FC236}">
                <a16:creationId xmlns:a16="http://schemas.microsoft.com/office/drawing/2014/main" xmlns="" id="{6221F422-07AE-43BF-89DF-2E0FBF26BE0F}"/>
              </a:ext>
            </a:extLst>
          </p:cNvPr>
          <p:cNvSpPr>
            <a:spLocks noGrp="1"/>
          </p:cNvSpPr>
          <p:nvPr>
            <p:ph idx="1"/>
          </p:nvPr>
        </p:nvSpPr>
        <p:spPr/>
        <p:txBody>
          <a:bodyPr>
            <a:normAutofit lnSpcReduction="10000"/>
          </a:bodyPr>
          <a:lstStyle/>
          <a:p>
            <a:r>
              <a:rPr lang="en-US" dirty="0"/>
              <a:t>The Glendale Community College Behavioral Management Team (BMT) operates under the Office of Student Affairs. The BMT is a multidisciplinary team whose dedicated goal is to provide a safe working and positive learning environment, in an effort to promote campus safety. The BMT meets to discuss and develop a plan of action in response to reports of violations of student conduct and/or disruptive behavior </a:t>
            </a:r>
            <a:r>
              <a:rPr lang="en-US" i="1" u="sng" dirty="0"/>
              <a:t>that are not an immediate threat</a:t>
            </a:r>
            <a:r>
              <a:rPr lang="en-US" dirty="0"/>
              <a:t>. </a:t>
            </a:r>
          </a:p>
          <a:p>
            <a:r>
              <a:rPr lang="en-US" dirty="0"/>
              <a:t>The BMT works collaboratively to make recommendations and referrals regarding student behavioral violations and helps to develop a plan of action for the Judicial Officer, the student, and the campuses at large. The team makes recommendations and referrals which are then enacted upon by the GCC Judicial Officer. </a:t>
            </a:r>
          </a:p>
          <a:p>
            <a:endParaRPr lang="en-US" dirty="0"/>
          </a:p>
        </p:txBody>
      </p:sp>
    </p:spTree>
    <p:extLst>
      <p:ext uri="{BB962C8B-B14F-4D97-AF65-F5344CB8AC3E}">
        <p14:creationId xmlns:p14="http://schemas.microsoft.com/office/powerpoint/2010/main" val="64586928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C451872A-F5CE-4B90-9C77-B04286E0F10F}"/>
              </a:ext>
            </a:extLst>
          </p:cNvPr>
          <p:cNvSpPr>
            <a:spLocks noGrp="1"/>
          </p:cNvSpPr>
          <p:nvPr>
            <p:ph type="title"/>
          </p:nvPr>
        </p:nvSpPr>
        <p:spPr/>
        <p:txBody>
          <a:bodyPr/>
          <a:lstStyle/>
          <a:p>
            <a:r>
              <a:rPr lang="en-US" dirty="0"/>
              <a:t>Who is a member of the BMT?</a:t>
            </a:r>
          </a:p>
        </p:txBody>
      </p:sp>
      <p:sp>
        <p:nvSpPr>
          <p:cNvPr id="3" name="Content Placeholder 2">
            <a:extLst>
              <a:ext uri="{FF2B5EF4-FFF2-40B4-BE49-F238E27FC236}">
                <a16:creationId xmlns:a16="http://schemas.microsoft.com/office/drawing/2014/main" xmlns="" id="{B1D27DD9-9E6D-438F-B1C4-4D46432C5C60}"/>
              </a:ext>
            </a:extLst>
          </p:cNvPr>
          <p:cNvSpPr>
            <a:spLocks noGrp="1"/>
          </p:cNvSpPr>
          <p:nvPr>
            <p:ph idx="1"/>
          </p:nvPr>
        </p:nvSpPr>
        <p:spPr/>
        <p:txBody>
          <a:bodyPr>
            <a:normAutofit lnSpcReduction="10000"/>
          </a:bodyPr>
          <a:lstStyle/>
          <a:p>
            <a:r>
              <a:rPr lang="en-US" dirty="0"/>
              <a:t>Professionals from College Police, the Health Center, DSPS, and other relevant areas are represented. These individuals are all able to provide specialized knowledge and expertise to help the group plan a course of action that is most likely to support the best outcome for all involved. </a:t>
            </a:r>
          </a:p>
          <a:p>
            <a:r>
              <a:rPr lang="en-US" dirty="0"/>
              <a:t>The BMT does not take the place of any one individual or group on campus, nor does it serve in the capacity of threat assessment.  The BMT operates as a comprehensive and multimodal approach to resolving disruptive behavior in an attempt to provide students and faculty the support they need to prevent further disruptions, and maintain a safe and secure learning and working environment. </a:t>
            </a:r>
          </a:p>
          <a:p>
            <a:endParaRPr lang="en-US" dirty="0"/>
          </a:p>
        </p:txBody>
      </p:sp>
    </p:spTree>
    <p:extLst>
      <p:ext uri="{BB962C8B-B14F-4D97-AF65-F5344CB8AC3E}">
        <p14:creationId xmlns:p14="http://schemas.microsoft.com/office/powerpoint/2010/main" val="42791314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21F94C21-0586-4F45-8B69-A0ABDD4703E4}"/>
              </a:ext>
            </a:extLst>
          </p:cNvPr>
          <p:cNvSpPr>
            <a:spLocks noGrp="1"/>
          </p:cNvSpPr>
          <p:nvPr>
            <p:ph type="title"/>
          </p:nvPr>
        </p:nvSpPr>
        <p:spPr/>
        <p:txBody>
          <a:bodyPr/>
          <a:lstStyle/>
          <a:p>
            <a:r>
              <a:rPr lang="en-US" dirty="0"/>
              <a:t>What does the BMT do?</a:t>
            </a:r>
          </a:p>
        </p:txBody>
      </p:sp>
      <p:sp>
        <p:nvSpPr>
          <p:cNvPr id="3" name="Content Placeholder 2">
            <a:extLst>
              <a:ext uri="{FF2B5EF4-FFF2-40B4-BE49-F238E27FC236}">
                <a16:creationId xmlns:a16="http://schemas.microsoft.com/office/drawing/2014/main" xmlns="" id="{F145BF98-A24F-4CDB-8EF6-416AABECFA92}"/>
              </a:ext>
            </a:extLst>
          </p:cNvPr>
          <p:cNvSpPr>
            <a:spLocks noGrp="1"/>
          </p:cNvSpPr>
          <p:nvPr>
            <p:ph idx="1"/>
          </p:nvPr>
        </p:nvSpPr>
        <p:spPr/>
        <p:txBody>
          <a:bodyPr>
            <a:normAutofit lnSpcReduction="10000"/>
          </a:bodyPr>
          <a:lstStyle/>
          <a:p>
            <a:r>
              <a:rPr lang="en-US" dirty="0"/>
              <a:t>The BMT may receive reports about disruptive student behavior via phone call, email, or the reporting form on the BMT site. </a:t>
            </a:r>
          </a:p>
          <a:p>
            <a:r>
              <a:rPr lang="en-US" dirty="0"/>
              <a:t>The BMT determines the most appropriate, individualized intervention plan for each reported case. </a:t>
            </a:r>
          </a:p>
          <a:p>
            <a:r>
              <a:rPr lang="en-US" dirty="0"/>
              <a:t>The BMT provides consultation, support and timely response to faculty and staff.</a:t>
            </a:r>
          </a:p>
          <a:p>
            <a:r>
              <a:rPr lang="en-US" dirty="0"/>
              <a:t>The BMT maintains appropriate levels of confidentiality and handles matters with professional discretion. </a:t>
            </a:r>
          </a:p>
          <a:p>
            <a:r>
              <a:rPr lang="en-US" dirty="0"/>
              <a:t>The BMT provides resources and referrals for faculty, staff and students. </a:t>
            </a:r>
          </a:p>
        </p:txBody>
      </p:sp>
    </p:spTree>
    <p:extLst>
      <p:ext uri="{BB962C8B-B14F-4D97-AF65-F5344CB8AC3E}">
        <p14:creationId xmlns:p14="http://schemas.microsoft.com/office/powerpoint/2010/main" val="49292916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9C3EFE05-CA58-4917-8B96-2D76EA41E12B}"/>
              </a:ext>
            </a:extLst>
          </p:cNvPr>
          <p:cNvSpPr>
            <a:spLocks noGrp="1"/>
          </p:cNvSpPr>
          <p:nvPr>
            <p:ph type="title"/>
          </p:nvPr>
        </p:nvSpPr>
        <p:spPr/>
        <p:txBody>
          <a:bodyPr/>
          <a:lstStyle/>
          <a:p>
            <a:r>
              <a:rPr lang="en-US" dirty="0"/>
              <a:t>Why is the BMT needed?</a:t>
            </a:r>
          </a:p>
        </p:txBody>
      </p:sp>
      <p:sp>
        <p:nvSpPr>
          <p:cNvPr id="3" name="Content Placeholder 2">
            <a:extLst>
              <a:ext uri="{FF2B5EF4-FFF2-40B4-BE49-F238E27FC236}">
                <a16:creationId xmlns:a16="http://schemas.microsoft.com/office/drawing/2014/main" xmlns="" id="{CB11545C-A350-4D61-8E08-5A1B1A3ED42E}"/>
              </a:ext>
            </a:extLst>
          </p:cNvPr>
          <p:cNvSpPr>
            <a:spLocks noGrp="1"/>
          </p:cNvSpPr>
          <p:nvPr>
            <p:ph idx="1"/>
          </p:nvPr>
        </p:nvSpPr>
        <p:spPr/>
        <p:txBody>
          <a:bodyPr/>
          <a:lstStyle/>
          <a:p>
            <a:r>
              <a:rPr lang="en-US" dirty="0"/>
              <a:t>The GCC BMT was formed to model the standards established by the National Behavior Intervention Team Association or </a:t>
            </a:r>
            <a:r>
              <a:rPr lang="en-US" dirty="0" err="1"/>
              <a:t>NaBITA</a:t>
            </a:r>
            <a:r>
              <a:rPr lang="en-US" dirty="0"/>
              <a:t>, founded in 2009. </a:t>
            </a:r>
          </a:p>
          <a:p>
            <a:r>
              <a:rPr lang="en-US" dirty="0"/>
              <a:t>NABITA is an independent and not-for-profit that serves more than 1,550 college, university and school representatives, and provides 180 Behavioral Intervention Team (BIT) related model policies, training tools, templates and other materials. </a:t>
            </a:r>
          </a:p>
          <a:p>
            <a:r>
              <a:rPr lang="en-US" dirty="0"/>
              <a:t>Its vision is to “make our campuses safer environments where development, education and caring intervention are fostered and encouraged”. (nabita.org)</a:t>
            </a:r>
          </a:p>
          <a:p>
            <a:endParaRPr lang="en-US" dirty="0"/>
          </a:p>
        </p:txBody>
      </p:sp>
    </p:spTree>
    <p:extLst>
      <p:ext uri="{BB962C8B-B14F-4D97-AF65-F5344CB8AC3E}">
        <p14:creationId xmlns:p14="http://schemas.microsoft.com/office/powerpoint/2010/main" val="58870489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F7A67DD7-32EA-4D55-A6BE-EF6AC48F0428}"/>
              </a:ext>
            </a:extLst>
          </p:cNvPr>
          <p:cNvSpPr>
            <a:spLocks noGrp="1"/>
          </p:cNvSpPr>
          <p:nvPr>
            <p:ph type="title"/>
          </p:nvPr>
        </p:nvSpPr>
        <p:spPr/>
        <p:txBody>
          <a:bodyPr/>
          <a:lstStyle/>
          <a:p>
            <a:r>
              <a:rPr lang="en-US" dirty="0"/>
              <a:t>Why is the BMT needed? (cont.)</a:t>
            </a:r>
          </a:p>
        </p:txBody>
      </p:sp>
      <p:sp>
        <p:nvSpPr>
          <p:cNvPr id="3" name="Content Placeholder 2">
            <a:extLst>
              <a:ext uri="{FF2B5EF4-FFF2-40B4-BE49-F238E27FC236}">
                <a16:creationId xmlns:a16="http://schemas.microsoft.com/office/drawing/2014/main" xmlns="" id="{EE25F066-BF30-43B7-ABD3-E7E132F8F6C7}"/>
              </a:ext>
            </a:extLst>
          </p:cNvPr>
          <p:cNvSpPr>
            <a:spLocks noGrp="1"/>
          </p:cNvSpPr>
          <p:nvPr>
            <p:ph idx="1"/>
          </p:nvPr>
        </p:nvSpPr>
        <p:spPr/>
        <p:txBody>
          <a:bodyPr/>
          <a:lstStyle/>
          <a:p>
            <a:r>
              <a:rPr lang="en-US" dirty="0"/>
              <a:t>A traditional Behavior Intervention Team (BIT) model is slightly different than GCC’s Behavioral Management Team. A BIT is charged with, “…tracking red flags over time, detecting patterns, trends, and disturbances in individual or group behavior. When a BIT received reports of disruptive, problematic, or concerning behavior or misconduct, the team conducts an investigation, performs a threat assessment, and determines the best mechanisms for support, intervention, warning/notification, and response.”</a:t>
            </a:r>
          </a:p>
          <a:p>
            <a:endParaRPr lang="en-US" dirty="0"/>
          </a:p>
        </p:txBody>
      </p:sp>
    </p:spTree>
    <p:extLst>
      <p:ext uri="{BB962C8B-B14F-4D97-AF65-F5344CB8AC3E}">
        <p14:creationId xmlns:p14="http://schemas.microsoft.com/office/powerpoint/2010/main" val="36975198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37D25195-27EF-4DB6-AF41-698B429992ED}"/>
              </a:ext>
            </a:extLst>
          </p:cNvPr>
          <p:cNvSpPr>
            <a:spLocks noGrp="1"/>
          </p:cNvSpPr>
          <p:nvPr>
            <p:ph type="title"/>
          </p:nvPr>
        </p:nvSpPr>
        <p:spPr/>
        <p:txBody>
          <a:bodyPr/>
          <a:lstStyle/>
          <a:p>
            <a:r>
              <a:rPr lang="en-US" dirty="0"/>
              <a:t>Why is the BMT needed? (cont.)</a:t>
            </a:r>
          </a:p>
        </p:txBody>
      </p:sp>
      <p:sp>
        <p:nvSpPr>
          <p:cNvPr id="3" name="Content Placeholder 2">
            <a:extLst>
              <a:ext uri="{FF2B5EF4-FFF2-40B4-BE49-F238E27FC236}">
                <a16:creationId xmlns:a16="http://schemas.microsoft.com/office/drawing/2014/main" xmlns="" id="{75628322-2BA5-4F55-AB2C-8612098AD295}"/>
              </a:ext>
            </a:extLst>
          </p:cNvPr>
          <p:cNvSpPr>
            <a:spLocks noGrp="1"/>
          </p:cNvSpPr>
          <p:nvPr>
            <p:ph idx="1"/>
          </p:nvPr>
        </p:nvSpPr>
        <p:spPr/>
        <p:txBody>
          <a:bodyPr>
            <a:normAutofit fontScale="92500"/>
          </a:bodyPr>
          <a:lstStyle/>
          <a:p>
            <a:r>
              <a:rPr lang="en-US" dirty="0"/>
              <a:t>Glendale College’s BMT operates under a similar model, however, the individuals on the team provide specific and customized support and a comprehensive approach utilizing many different resources to encourage a fair and effective response and outcome. </a:t>
            </a:r>
          </a:p>
          <a:p>
            <a:r>
              <a:rPr lang="en-US" dirty="0"/>
              <a:t>The BMT relies on the professional judgment of law enforcement, often along with campus mental health specialists, to provide threat assessment, and this information is utilized to determine the course of action. </a:t>
            </a:r>
          </a:p>
          <a:p>
            <a:r>
              <a:rPr lang="en-US" dirty="0"/>
              <a:t>If an individual is determined to be an imminent threat to self or others, appropriate action is taken immediately, and the BMT may not be involved in any intervention, however recommendations for follow up are often discussed, recommended, and planned. </a:t>
            </a:r>
          </a:p>
          <a:p>
            <a:endParaRPr lang="en-US" dirty="0"/>
          </a:p>
        </p:txBody>
      </p:sp>
    </p:spTree>
    <p:extLst>
      <p:ext uri="{BB962C8B-B14F-4D97-AF65-F5344CB8AC3E}">
        <p14:creationId xmlns:p14="http://schemas.microsoft.com/office/powerpoint/2010/main" val="267954100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3259B1DB-AF09-41D8-8B25-18C32727A1FA}"/>
              </a:ext>
            </a:extLst>
          </p:cNvPr>
          <p:cNvSpPr>
            <a:spLocks noGrp="1"/>
          </p:cNvSpPr>
          <p:nvPr>
            <p:ph type="title"/>
          </p:nvPr>
        </p:nvSpPr>
        <p:spPr/>
        <p:txBody>
          <a:bodyPr/>
          <a:lstStyle/>
          <a:p>
            <a:r>
              <a:rPr lang="en-US" b="1" dirty="0"/>
              <a:t>IMPORTANT: In Case of Immediate Danger</a:t>
            </a:r>
          </a:p>
        </p:txBody>
      </p:sp>
      <p:sp>
        <p:nvSpPr>
          <p:cNvPr id="3" name="Content Placeholder 2">
            <a:extLst>
              <a:ext uri="{FF2B5EF4-FFF2-40B4-BE49-F238E27FC236}">
                <a16:creationId xmlns:a16="http://schemas.microsoft.com/office/drawing/2014/main" xmlns="" id="{3547C9C4-46D2-4260-B614-40FDFCA11206}"/>
              </a:ext>
            </a:extLst>
          </p:cNvPr>
          <p:cNvSpPr>
            <a:spLocks noGrp="1"/>
          </p:cNvSpPr>
          <p:nvPr>
            <p:ph idx="1"/>
          </p:nvPr>
        </p:nvSpPr>
        <p:spPr/>
        <p:txBody>
          <a:bodyPr/>
          <a:lstStyle/>
          <a:p>
            <a:endParaRPr lang="en-US" dirty="0"/>
          </a:p>
          <a:p>
            <a:pPr lvl="0"/>
            <a:r>
              <a:rPr lang="en-US" b="1" dirty="0"/>
              <a:t>The BMT does NOT take the place of Glendale Community College District Police (GCCDPD) and all immediate threats are to be reported to GCCDPD, call 9911 from a campus phone or 911 from a cell phone. </a:t>
            </a:r>
            <a:endParaRPr lang="en-US" dirty="0"/>
          </a:p>
          <a:p>
            <a:pPr lvl="0"/>
            <a:r>
              <a:rPr lang="en-US" b="1" dirty="0"/>
              <a:t>Violations of the GCC Standards of Student Conduct are to be reported directly to the Dean, Office of Student Affairs (x5594). </a:t>
            </a:r>
            <a:endParaRPr lang="en-US" dirty="0"/>
          </a:p>
          <a:p>
            <a:pPr lvl="0"/>
            <a:r>
              <a:rPr lang="en-US" b="1" dirty="0"/>
              <a:t>Suspected mental health or medical emergencies are to be reported to the Health Center (x5189).</a:t>
            </a:r>
            <a:endParaRPr lang="en-US" dirty="0"/>
          </a:p>
          <a:p>
            <a:endParaRPr lang="en-US" dirty="0"/>
          </a:p>
        </p:txBody>
      </p:sp>
    </p:spTree>
    <p:extLst>
      <p:ext uri="{BB962C8B-B14F-4D97-AF65-F5344CB8AC3E}">
        <p14:creationId xmlns:p14="http://schemas.microsoft.com/office/powerpoint/2010/main" val="32445128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8729</TotalTime>
  <Words>1232</Words>
  <Application>Microsoft Office PowerPoint</Application>
  <PresentationFormat>Widescreen</PresentationFormat>
  <Paragraphs>90</Paragraphs>
  <Slides>15</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15</vt:i4>
      </vt:variant>
    </vt:vector>
  </HeadingPairs>
  <TitlesOfParts>
    <vt:vector size="19" baseType="lpstr">
      <vt:lpstr>Arial</vt:lpstr>
      <vt:lpstr>Calibri</vt:lpstr>
      <vt:lpstr>Calibri Light</vt:lpstr>
      <vt:lpstr>Office Theme</vt:lpstr>
      <vt:lpstr>What is a Behavioral Management Team? </vt:lpstr>
      <vt:lpstr>Introduction and Intent</vt:lpstr>
      <vt:lpstr>The BMT Mission Statement</vt:lpstr>
      <vt:lpstr>Who is a member of the BMT?</vt:lpstr>
      <vt:lpstr>What does the BMT do?</vt:lpstr>
      <vt:lpstr>Why is the BMT needed?</vt:lpstr>
      <vt:lpstr>Why is the BMT needed? (cont.)</vt:lpstr>
      <vt:lpstr>Why is the BMT needed? (cont.)</vt:lpstr>
      <vt:lpstr>IMPORTANT: In Case of Immediate Danger</vt:lpstr>
      <vt:lpstr>Examples of Imminent Threats or Danger requiring immediate response:</vt:lpstr>
      <vt:lpstr>When Should I Make a BMT report?</vt:lpstr>
      <vt:lpstr>When Should I Make a BMT Report (cont.)</vt:lpstr>
      <vt:lpstr>How Do I Make a Report?</vt:lpstr>
      <vt:lpstr>PowerPoint Presentation</vt:lpstr>
      <vt:lpstr>Thank You!</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Behavioral Management Team</dc:title>
  <dc:creator>GCC</dc:creator>
  <cp:lastModifiedBy>Patricia Chamroonrat</cp:lastModifiedBy>
  <cp:revision>12</cp:revision>
  <dcterms:created xsi:type="dcterms:W3CDTF">2019-11-19T18:50:13Z</dcterms:created>
  <dcterms:modified xsi:type="dcterms:W3CDTF">2019-12-04T19:26:26Z</dcterms:modified>
</cp:coreProperties>
</file>